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comments/comment1.xml" ContentType="application/vnd.openxmlformats-officedocument.presentationml.comment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6.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7.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8.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9.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0.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1.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12.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3.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4.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15.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16.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Lst>
  <p:notesMasterIdLst>
    <p:notesMasterId r:id="rId23"/>
  </p:notesMasterIdLst>
  <p:handoutMasterIdLst>
    <p:handoutMasterId r:id="rId24"/>
  </p:handoutMasterIdLst>
  <p:sldIdLst>
    <p:sldId id="256" r:id="rId6"/>
    <p:sldId id="257" r:id="rId7"/>
    <p:sldId id="276" r:id="rId8"/>
    <p:sldId id="258" r:id="rId9"/>
    <p:sldId id="259" r:id="rId10"/>
    <p:sldId id="260" r:id="rId11"/>
    <p:sldId id="262" r:id="rId12"/>
    <p:sldId id="263" r:id="rId13"/>
    <p:sldId id="273" r:id="rId14"/>
    <p:sldId id="265" r:id="rId15"/>
    <p:sldId id="269" r:id="rId16"/>
    <p:sldId id="268" r:id="rId17"/>
    <p:sldId id="266" r:id="rId18"/>
    <p:sldId id="267" r:id="rId19"/>
    <p:sldId id="270" r:id="rId20"/>
    <p:sldId id="275" r:id="rId21"/>
    <p:sldId id="272" r:id="rId22"/>
  </p:sldIdLst>
  <p:sldSz cx="9144000" cy="6858000" type="screen4x3"/>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drey Kim Morin" initials="AKM" lastIdx="1" clrIdx="0">
    <p:extLst>
      <p:ext uri="{19B8F6BF-5375-455C-9EA6-DF929625EA0E}">
        <p15:presenceInfo xmlns:p15="http://schemas.microsoft.com/office/powerpoint/2012/main" userId="Audrey Kim Mor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E99"/>
    <a:srgbClr val="B0BF3B"/>
    <a:srgbClr val="7FCDD8"/>
    <a:srgbClr val="089AAD"/>
    <a:srgbClr val="C6E9ED"/>
    <a:srgbClr val="F2F1EF"/>
    <a:srgbClr val="BCB4C8"/>
    <a:srgbClr val="645180"/>
    <a:srgbClr val="E35B21"/>
    <a:srgbClr val="F0B0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93D81CF-94F2-401A-BA57-92F5A7B2D0C5}" styleName="Style moyen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57" autoAdjust="0"/>
    <p:restoredTop sz="95167" autoAdjust="0"/>
  </p:normalViewPr>
  <p:slideViewPr>
    <p:cSldViewPr snapToGrid="0">
      <p:cViewPr varScale="1">
        <p:scale>
          <a:sx n="65" d="100"/>
          <a:sy n="65" d="100"/>
        </p:scale>
        <p:origin x="1200" y="52"/>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9-06T10:47:42.077" idx="1">
    <p:pos x="10" y="10"/>
    <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43343" cy="467072"/>
          </a:xfrm>
          <a:prstGeom prst="rect">
            <a:avLst/>
          </a:prstGeom>
        </p:spPr>
        <p:txBody>
          <a:bodyPr vert="horz" lIns="93312" tIns="46656" rIns="93312" bIns="46656" rtlCol="0"/>
          <a:lstStyle>
            <a:lvl1pPr algn="l">
              <a:defRPr sz="1200"/>
            </a:lvl1pPr>
          </a:lstStyle>
          <a:p>
            <a:endParaRPr lang="fr-CA"/>
          </a:p>
        </p:txBody>
      </p:sp>
      <p:sp>
        <p:nvSpPr>
          <p:cNvPr id="3" name="Espace réservé de la date 2"/>
          <p:cNvSpPr>
            <a:spLocks noGrp="1"/>
          </p:cNvSpPr>
          <p:nvPr>
            <p:ph type="dt" sz="quarter" idx="1"/>
          </p:nvPr>
        </p:nvSpPr>
        <p:spPr>
          <a:xfrm>
            <a:off x="3978132" y="0"/>
            <a:ext cx="3043343" cy="467072"/>
          </a:xfrm>
          <a:prstGeom prst="rect">
            <a:avLst/>
          </a:prstGeom>
        </p:spPr>
        <p:txBody>
          <a:bodyPr vert="horz" lIns="93312" tIns="46656" rIns="93312" bIns="46656" rtlCol="0"/>
          <a:lstStyle>
            <a:lvl1pPr algn="r">
              <a:defRPr sz="1200"/>
            </a:lvl1pPr>
          </a:lstStyle>
          <a:p>
            <a:fld id="{9787B045-CE62-4762-B323-452DF5C3AD99}" type="datetimeFigureOut">
              <a:rPr lang="fr-CA" smtClean="0"/>
              <a:t>2024-01-18</a:t>
            </a:fld>
            <a:endParaRPr lang="fr-CA"/>
          </a:p>
        </p:txBody>
      </p:sp>
      <p:sp>
        <p:nvSpPr>
          <p:cNvPr id="4" name="Espace réservé du pied de page 3"/>
          <p:cNvSpPr>
            <a:spLocks noGrp="1"/>
          </p:cNvSpPr>
          <p:nvPr>
            <p:ph type="ftr" sz="quarter" idx="2"/>
          </p:nvPr>
        </p:nvSpPr>
        <p:spPr>
          <a:xfrm>
            <a:off x="0" y="8842031"/>
            <a:ext cx="3043343" cy="467071"/>
          </a:xfrm>
          <a:prstGeom prst="rect">
            <a:avLst/>
          </a:prstGeom>
        </p:spPr>
        <p:txBody>
          <a:bodyPr vert="horz" lIns="93312" tIns="46656" rIns="93312" bIns="46656"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978132" y="8842031"/>
            <a:ext cx="3043343" cy="467071"/>
          </a:xfrm>
          <a:prstGeom prst="rect">
            <a:avLst/>
          </a:prstGeom>
        </p:spPr>
        <p:txBody>
          <a:bodyPr vert="horz" lIns="93312" tIns="46656" rIns="93312" bIns="46656" rtlCol="0" anchor="b"/>
          <a:lstStyle>
            <a:lvl1pPr algn="r">
              <a:defRPr sz="1200"/>
            </a:lvl1pPr>
          </a:lstStyle>
          <a:p>
            <a:fld id="{542B2156-508F-4873-AE60-FA78447A64BE}" type="slidenum">
              <a:rPr lang="fr-CA" smtClean="0"/>
              <a:t>‹N°›</a:t>
            </a:fld>
            <a:endParaRPr lang="fr-CA"/>
          </a:p>
        </p:txBody>
      </p:sp>
    </p:spTree>
    <p:extLst>
      <p:ext uri="{BB962C8B-B14F-4D97-AF65-F5344CB8AC3E}">
        <p14:creationId xmlns:p14="http://schemas.microsoft.com/office/powerpoint/2010/main" val="4083431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3043343" cy="465455"/>
          </a:xfrm>
          <a:prstGeom prst="rect">
            <a:avLst/>
          </a:prstGeom>
        </p:spPr>
        <p:txBody>
          <a:bodyPr vert="horz" lIns="93312" tIns="46656" rIns="93312" bIns="46656" rtlCol="0"/>
          <a:lstStyle>
            <a:lvl1pPr algn="l">
              <a:defRPr sz="1200"/>
            </a:lvl1pPr>
          </a:lstStyle>
          <a:p>
            <a:endParaRPr lang="fr-CA"/>
          </a:p>
        </p:txBody>
      </p:sp>
      <p:sp>
        <p:nvSpPr>
          <p:cNvPr id="3" name="Espace réservé de la date 2"/>
          <p:cNvSpPr>
            <a:spLocks noGrp="1"/>
          </p:cNvSpPr>
          <p:nvPr>
            <p:ph type="dt" idx="1"/>
          </p:nvPr>
        </p:nvSpPr>
        <p:spPr>
          <a:xfrm>
            <a:off x="3978132" y="1"/>
            <a:ext cx="3043343" cy="465455"/>
          </a:xfrm>
          <a:prstGeom prst="rect">
            <a:avLst/>
          </a:prstGeom>
        </p:spPr>
        <p:txBody>
          <a:bodyPr vert="horz" lIns="93312" tIns="46656" rIns="93312" bIns="46656" rtlCol="0"/>
          <a:lstStyle>
            <a:lvl1pPr algn="r">
              <a:defRPr sz="1200"/>
            </a:lvl1pPr>
          </a:lstStyle>
          <a:p>
            <a:fld id="{E570CE3F-0616-4884-A9B3-299CE610EDDB}" type="datetimeFigureOut">
              <a:rPr lang="fr-CA" smtClean="0"/>
              <a:t>2024-01-18</a:t>
            </a:fld>
            <a:endParaRPr lang="fr-CA"/>
          </a:p>
        </p:txBody>
      </p:sp>
      <p:sp>
        <p:nvSpPr>
          <p:cNvPr id="4" name="Espace réservé de l'image des diapositives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2" tIns="46656" rIns="93312" bIns="46656" rtlCol="0" anchor="ctr"/>
          <a:lstStyle/>
          <a:p>
            <a:endParaRPr lang="fr-CA"/>
          </a:p>
        </p:txBody>
      </p:sp>
      <p:sp>
        <p:nvSpPr>
          <p:cNvPr id="5" name="Espace réservé des commentaires 4"/>
          <p:cNvSpPr>
            <a:spLocks noGrp="1"/>
          </p:cNvSpPr>
          <p:nvPr>
            <p:ph type="body" sz="quarter" idx="3"/>
          </p:nvPr>
        </p:nvSpPr>
        <p:spPr>
          <a:xfrm>
            <a:off x="702310" y="4421823"/>
            <a:ext cx="5618480" cy="4189095"/>
          </a:xfrm>
          <a:prstGeom prst="rect">
            <a:avLst/>
          </a:prstGeom>
        </p:spPr>
        <p:txBody>
          <a:bodyPr vert="horz" lIns="93312" tIns="46656" rIns="93312" bIns="46656"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842030"/>
            <a:ext cx="3043343" cy="465455"/>
          </a:xfrm>
          <a:prstGeom prst="rect">
            <a:avLst/>
          </a:prstGeom>
        </p:spPr>
        <p:txBody>
          <a:bodyPr vert="horz" lIns="93312" tIns="46656" rIns="93312" bIns="46656"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8132" y="8842030"/>
            <a:ext cx="3043343" cy="465455"/>
          </a:xfrm>
          <a:prstGeom prst="rect">
            <a:avLst/>
          </a:prstGeom>
        </p:spPr>
        <p:txBody>
          <a:bodyPr vert="horz" lIns="93312" tIns="46656" rIns="93312" bIns="46656" rtlCol="0" anchor="b"/>
          <a:lstStyle>
            <a:lvl1pPr algn="r">
              <a:defRPr sz="1200"/>
            </a:lvl1pPr>
          </a:lstStyle>
          <a:p>
            <a:fld id="{9D8E8D89-4BF7-48E1-8A79-CCC5BFFC949D}" type="slidenum">
              <a:rPr lang="fr-CA" smtClean="0"/>
              <a:t>‹N°›</a:t>
            </a:fld>
            <a:endParaRPr lang="fr-CA"/>
          </a:p>
        </p:txBody>
      </p:sp>
    </p:spTree>
    <p:extLst>
      <p:ext uri="{BB962C8B-B14F-4D97-AF65-F5344CB8AC3E}">
        <p14:creationId xmlns:p14="http://schemas.microsoft.com/office/powerpoint/2010/main" val="2374920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D8E8D89-4BF7-48E1-8A79-CCC5BFFC949D}" type="slidenum">
              <a:rPr lang="fr-CA" smtClean="0"/>
              <a:t>1</a:t>
            </a:fld>
            <a:endParaRPr lang="fr-CA"/>
          </a:p>
        </p:txBody>
      </p:sp>
    </p:spTree>
    <p:extLst>
      <p:ext uri="{BB962C8B-B14F-4D97-AF65-F5344CB8AC3E}">
        <p14:creationId xmlns:p14="http://schemas.microsoft.com/office/powerpoint/2010/main" val="1165936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Lorsque vous remettez une trousse d’injection</a:t>
            </a:r>
            <a:r>
              <a:rPr lang="fr-CA" baseline="0" dirty="0"/>
              <a:t> blanche ou noire: </a:t>
            </a:r>
          </a:p>
          <a:p>
            <a:r>
              <a:rPr lang="fr-CA" dirty="0"/>
              <a:t>Informez-vous si la personne a de </a:t>
            </a:r>
            <a:r>
              <a:rPr lang="fr-CA" dirty="0" err="1"/>
              <a:t>naloxone</a:t>
            </a:r>
            <a:r>
              <a:rPr lang="fr-CA" baseline="0" dirty="0"/>
              <a:t> à sa disposition.</a:t>
            </a:r>
            <a:endParaRPr lang="fr-CA" dirty="0"/>
          </a:p>
          <a:p>
            <a:r>
              <a:rPr lang="fr-CA" dirty="0"/>
              <a:t>La</a:t>
            </a:r>
            <a:r>
              <a:rPr lang="fr-CA" baseline="0" dirty="0"/>
              <a:t> </a:t>
            </a:r>
            <a:r>
              <a:rPr lang="fr-CA" baseline="0" dirty="0" err="1"/>
              <a:t>naloxone</a:t>
            </a:r>
            <a:r>
              <a:rPr lang="fr-CA" baseline="0" dirty="0"/>
              <a:t> </a:t>
            </a:r>
            <a:r>
              <a:rPr lang="fr-CA" baseline="0" dirty="0" err="1"/>
              <a:t>ets</a:t>
            </a:r>
            <a:r>
              <a:rPr lang="fr-CA" baseline="0" dirty="0"/>
              <a:t> un médicament qui inverse temporairement les effets d’une overdose d’</a:t>
            </a:r>
            <a:r>
              <a:rPr lang="fr-CA" baseline="0" dirty="0" err="1"/>
              <a:t>opioide</a:t>
            </a:r>
            <a:r>
              <a:rPr lang="fr-CA" baseline="0" dirty="0"/>
              <a:t>. Ces drogues sont bien présentes en Montérégie. Ainsi, la </a:t>
            </a:r>
            <a:r>
              <a:rPr lang="fr-CA" baseline="0" dirty="0" err="1"/>
              <a:t>naloxone</a:t>
            </a:r>
            <a:r>
              <a:rPr lang="fr-CA" baseline="0" dirty="0"/>
              <a:t> permet de sauver des vies.</a:t>
            </a:r>
          </a:p>
          <a:p>
            <a:r>
              <a:rPr lang="fr-CA" baseline="0" dirty="0"/>
              <a:t>N’hésitez à le référer aux pharmaciens.</a:t>
            </a:r>
          </a:p>
          <a:p>
            <a:pPr defTabSz="914276">
              <a:defRPr/>
            </a:pPr>
            <a:r>
              <a:rPr lang="fr-CA" dirty="0"/>
              <a:t>N’oubliez pas de leur</a:t>
            </a:r>
            <a:r>
              <a:rPr lang="fr-CA" baseline="0" dirty="0"/>
              <a:t> remettre un contenant de récupération pour les seringues et le matériel de consommation usagé. </a:t>
            </a:r>
            <a:endParaRPr lang="fr-CA" dirty="0"/>
          </a:p>
          <a:p>
            <a:endParaRPr lang="fr-CA" dirty="0"/>
          </a:p>
        </p:txBody>
      </p:sp>
      <p:sp>
        <p:nvSpPr>
          <p:cNvPr id="4" name="Espace réservé du numéro de diapositive 3"/>
          <p:cNvSpPr>
            <a:spLocks noGrp="1"/>
          </p:cNvSpPr>
          <p:nvPr>
            <p:ph type="sldNum" sz="quarter" idx="10"/>
          </p:nvPr>
        </p:nvSpPr>
        <p:spPr/>
        <p:txBody>
          <a:bodyPr/>
          <a:lstStyle/>
          <a:p>
            <a:fld id="{9D8E8D89-4BF7-48E1-8A79-CCC5BFFC949D}" type="slidenum">
              <a:rPr lang="fr-CA" smtClean="0"/>
              <a:t>10</a:t>
            </a:fld>
            <a:endParaRPr lang="fr-CA"/>
          </a:p>
        </p:txBody>
      </p:sp>
    </p:spTree>
    <p:extLst>
      <p:ext uri="{BB962C8B-B14F-4D97-AF65-F5344CB8AC3E}">
        <p14:creationId xmlns:p14="http://schemas.microsoft.com/office/powerpoint/2010/main" val="3936649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Si vous avez des questions ou vous voulez référer un usager auprès des travailleurs de rue, vous pouvez communiquer avec l'organisme en travail de rue de votre secteur. </a:t>
            </a:r>
          </a:p>
        </p:txBody>
      </p:sp>
      <p:sp>
        <p:nvSpPr>
          <p:cNvPr id="4" name="Espace réservé du numéro de diapositive 3"/>
          <p:cNvSpPr>
            <a:spLocks noGrp="1"/>
          </p:cNvSpPr>
          <p:nvPr>
            <p:ph type="sldNum" sz="quarter" idx="10"/>
          </p:nvPr>
        </p:nvSpPr>
        <p:spPr/>
        <p:txBody>
          <a:bodyPr/>
          <a:lstStyle/>
          <a:p>
            <a:fld id="{9D8E8D89-4BF7-48E1-8A79-CCC5BFFC949D}" type="slidenum">
              <a:rPr lang="fr-CA" smtClean="0"/>
              <a:t>11</a:t>
            </a:fld>
            <a:endParaRPr lang="fr-CA"/>
          </a:p>
        </p:txBody>
      </p:sp>
    </p:spTree>
    <p:extLst>
      <p:ext uri="{BB962C8B-B14F-4D97-AF65-F5344CB8AC3E}">
        <p14:creationId xmlns:p14="http://schemas.microsoft.com/office/powerpoint/2010/main" val="874268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Nous vous suggérons fortement de consulter</a:t>
            </a:r>
            <a:r>
              <a:rPr lang="fr-CA" baseline="0" dirty="0"/>
              <a:t> cette brochure afin d’avoir l'information nécessaire pour bien répondre aux usagers. </a:t>
            </a:r>
            <a:endParaRPr lang="fr-CA" dirty="0"/>
          </a:p>
        </p:txBody>
      </p:sp>
      <p:sp>
        <p:nvSpPr>
          <p:cNvPr id="4" name="Espace réservé du numéro de diapositive 3"/>
          <p:cNvSpPr>
            <a:spLocks noGrp="1"/>
          </p:cNvSpPr>
          <p:nvPr>
            <p:ph type="sldNum" sz="quarter" idx="10"/>
          </p:nvPr>
        </p:nvSpPr>
        <p:spPr/>
        <p:txBody>
          <a:bodyPr/>
          <a:lstStyle/>
          <a:p>
            <a:fld id="{9D8E8D89-4BF7-48E1-8A79-CCC5BFFC949D}" type="slidenum">
              <a:rPr lang="fr-CA" smtClean="0"/>
              <a:t>12</a:t>
            </a:fld>
            <a:endParaRPr lang="fr-CA"/>
          </a:p>
        </p:txBody>
      </p:sp>
    </p:spTree>
    <p:extLst>
      <p:ext uri="{BB962C8B-B14F-4D97-AF65-F5344CB8AC3E}">
        <p14:creationId xmlns:p14="http://schemas.microsoft.com/office/powerpoint/2010/main" val="3077283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D8E8D89-4BF7-48E1-8A79-CCC5BFFC949D}" type="slidenum">
              <a:rPr lang="fr-CA" smtClean="0"/>
              <a:t>13</a:t>
            </a:fld>
            <a:endParaRPr lang="fr-CA"/>
          </a:p>
        </p:txBody>
      </p:sp>
    </p:spTree>
    <p:extLst>
      <p:ext uri="{BB962C8B-B14F-4D97-AF65-F5344CB8AC3E}">
        <p14:creationId xmlns:p14="http://schemas.microsoft.com/office/powerpoint/2010/main" val="4096141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Les répondantes régionales</a:t>
            </a:r>
            <a:r>
              <a:rPr lang="fr-CA" baseline="0" dirty="0"/>
              <a:t> sont disponibles uniquement pour les professionnels, vous ne devez pas transmettre leur coordonnées aux usagers. </a:t>
            </a:r>
            <a:endParaRPr lang="fr-CA" dirty="0"/>
          </a:p>
        </p:txBody>
      </p:sp>
      <p:sp>
        <p:nvSpPr>
          <p:cNvPr id="4" name="Espace réservé du numéro de diapositive 3"/>
          <p:cNvSpPr>
            <a:spLocks noGrp="1"/>
          </p:cNvSpPr>
          <p:nvPr>
            <p:ph type="sldNum" sz="quarter" idx="10"/>
          </p:nvPr>
        </p:nvSpPr>
        <p:spPr/>
        <p:txBody>
          <a:bodyPr/>
          <a:lstStyle/>
          <a:p>
            <a:fld id="{9D8E8D89-4BF7-48E1-8A79-CCC5BFFC949D}" type="slidenum">
              <a:rPr lang="fr-CA" smtClean="0"/>
              <a:t>14</a:t>
            </a:fld>
            <a:endParaRPr lang="fr-CA"/>
          </a:p>
        </p:txBody>
      </p:sp>
    </p:spTree>
    <p:extLst>
      <p:ext uri="{BB962C8B-B14F-4D97-AF65-F5344CB8AC3E}">
        <p14:creationId xmlns:p14="http://schemas.microsoft.com/office/powerpoint/2010/main" val="2423065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Cette trousse d'outils de communication virtuelle du pharmacien a été conçue pour partager des conseils de communication et des stratégies pour engager des conversations efficaces sur les opioïdes.  Elle comprend aussi des liens vers d'autres ressources et références pour aider les pharmaciens à se sentir plus à l'aise lors des engagements avec leurs patients au sujet des opioïdes.</a:t>
            </a:r>
          </a:p>
        </p:txBody>
      </p:sp>
      <p:sp>
        <p:nvSpPr>
          <p:cNvPr id="4" name="Espace réservé du numéro de diapositive 3"/>
          <p:cNvSpPr>
            <a:spLocks noGrp="1"/>
          </p:cNvSpPr>
          <p:nvPr>
            <p:ph type="sldNum" sz="quarter" idx="10"/>
          </p:nvPr>
        </p:nvSpPr>
        <p:spPr/>
        <p:txBody>
          <a:bodyPr/>
          <a:lstStyle/>
          <a:p>
            <a:fld id="{9D8E8D89-4BF7-48E1-8A79-CCC5BFFC949D}" type="slidenum">
              <a:rPr lang="fr-CA" smtClean="0"/>
              <a:t>15</a:t>
            </a:fld>
            <a:endParaRPr lang="fr-CA"/>
          </a:p>
        </p:txBody>
      </p:sp>
    </p:spTree>
    <p:extLst>
      <p:ext uri="{BB962C8B-B14F-4D97-AF65-F5344CB8AC3E}">
        <p14:creationId xmlns:p14="http://schemas.microsoft.com/office/powerpoint/2010/main" val="1128043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Affiche imprimable pour les usagers</a:t>
            </a:r>
          </a:p>
          <a:p>
            <a:r>
              <a:rPr lang="fr-CA" dirty="0"/>
              <a:t>Nous vous remercions d’avoir écouter ce cours diaporama et de le faire circuler dans vos pharmacies CAMI auprès de vos pharmaciens et techniciens de laboratoire  </a:t>
            </a:r>
          </a:p>
        </p:txBody>
      </p:sp>
      <p:sp>
        <p:nvSpPr>
          <p:cNvPr id="4" name="Espace réservé du numéro de diapositive 3"/>
          <p:cNvSpPr>
            <a:spLocks noGrp="1"/>
          </p:cNvSpPr>
          <p:nvPr>
            <p:ph type="sldNum" sz="quarter" idx="10"/>
          </p:nvPr>
        </p:nvSpPr>
        <p:spPr/>
        <p:txBody>
          <a:bodyPr/>
          <a:lstStyle/>
          <a:p>
            <a:fld id="{9D8E8D89-4BF7-48E1-8A79-CCC5BFFC949D}" type="slidenum">
              <a:rPr lang="fr-CA" smtClean="0"/>
              <a:t>16</a:t>
            </a:fld>
            <a:endParaRPr lang="fr-CA"/>
          </a:p>
        </p:txBody>
      </p:sp>
    </p:spTree>
    <p:extLst>
      <p:ext uri="{BB962C8B-B14F-4D97-AF65-F5344CB8AC3E}">
        <p14:creationId xmlns:p14="http://schemas.microsoft.com/office/powerpoint/2010/main" val="333658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9D8E8D89-4BF7-48E1-8A79-CCC5BFFC949D}" type="slidenum">
              <a:rPr lang="fr-CA" smtClean="0"/>
              <a:t>17</a:t>
            </a:fld>
            <a:endParaRPr lang="fr-CA"/>
          </a:p>
        </p:txBody>
      </p:sp>
    </p:spTree>
    <p:extLst>
      <p:ext uri="{BB962C8B-B14F-4D97-AF65-F5344CB8AC3E}">
        <p14:creationId xmlns:p14="http://schemas.microsoft.com/office/powerpoint/2010/main" val="1469921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Les centres d’accès au matériel d’injection (CAMI) sont des endroits où les personnes qui consomment des drogues peuvent se procurer du matériel d’injection stérile,</a:t>
            </a:r>
            <a:r>
              <a:rPr lang="fr-CA" baseline="0" dirty="0"/>
              <a:t> </a:t>
            </a:r>
            <a:r>
              <a:rPr lang="fr-CA" dirty="0"/>
              <a:t>gratuit et de façon anonyme.</a:t>
            </a:r>
          </a:p>
          <a:p>
            <a:r>
              <a:rPr lang="fr-CA" dirty="0"/>
              <a:t>Les CAMI peuvent être situés dans différents milieux.</a:t>
            </a:r>
          </a:p>
          <a:p>
            <a:r>
              <a:rPr lang="fr-CA" dirty="0"/>
              <a:t>pharmacies;</a:t>
            </a:r>
          </a:p>
          <a:p>
            <a:r>
              <a:rPr lang="fr-CA" dirty="0"/>
              <a:t>CLSC;</a:t>
            </a:r>
          </a:p>
          <a:p>
            <a:r>
              <a:rPr lang="fr-CA" dirty="0"/>
              <a:t>centres hospitaliers;</a:t>
            </a:r>
          </a:p>
          <a:p>
            <a:r>
              <a:rPr lang="fr-CA" dirty="0"/>
              <a:t>centres de réadaptation en dépendance</a:t>
            </a:r>
          </a:p>
          <a:p>
            <a:r>
              <a:rPr lang="fr-CA" dirty="0"/>
              <a:t>organismes communautaires et travailleurs de rue</a:t>
            </a:r>
          </a:p>
          <a:p>
            <a:endParaRPr lang="fr-CA" dirty="0"/>
          </a:p>
        </p:txBody>
      </p:sp>
      <p:sp>
        <p:nvSpPr>
          <p:cNvPr id="4" name="Espace réservé du numéro de diapositive 3"/>
          <p:cNvSpPr>
            <a:spLocks noGrp="1"/>
          </p:cNvSpPr>
          <p:nvPr>
            <p:ph type="sldNum" sz="quarter" idx="10"/>
          </p:nvPr>
        </p:nvSpPr>
        <p:spPr/>
        <p:txBody>
          <a:bodyPr/>
          <a:lstStyle/>
          <a:p>
            <a:fld id="{9D8E8D89-4BF7-48E1-8A79-CCC5BFFC949D}" type="slidenum">
              <a:rPr lang="fr-CA" smtClean="0"/>
              <a:t>2</a:t>
            </a:fld>
            <a:endParaRPr lang="fr-CA"/>
          </a:p>
        </p:txBody>
      </p:sp>
    </p:spTree>
    <p:extLst>
      <p:ext uri="{BB962C8B-B14F-4D97-AF65-F5344CB8AC3E}">
        <p14:creationId xmlns:p14="http://schemas.microsoft.com/office/powerpoint/2010/main" val="1593481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85711" indent="-285711"/>
            <a:r>
              <a:rPr lang="fr-CA" dirty="0"/>
              <a:t>De favoriser des comportements sécuritaires de consommation chez les usagers de drogues par injection</a:t>
            </a:r>
          </a:p>
          <a:p>
            <a:pPr marL="285711" indent="-285711"/>
            <a:r>
              <a:rPr lang="fr-CA" dirty="0"/>
              <a:t>De diminuer leurs risques de contracter des infections et autres complications</a:t>
            </a:r>
          </a:p>
          <a:p>
            <a:pPr marL="285711" indent="-285711"/>
            <a:r>
              <a:rPr lang="fr-CA" dirty="0"/>
              <a:t>De diminuer leurs risques de surdoses</a:t>
            </a:r>
          </a:p>
          <a:p>
            <a:endParaRPr lang="fr-CA" dirty="0"/>
          </a:p>
        </p:txBody>
      </p:sp>
      <p:sp>
        <p:nvSpPr>
          <p:cNvPr id="4" name="Espace réservé du numéro de diapositive 3"/>
          <p:cNvSpPr>
            <a:spLocks noGrp="1"/>
          </p:cNvSpPr>
          <p:nvPr>
            <p:ph type="sldNum" sz="quarter" idx="10"/>
          </p:nvPr>
        </p:nvSpPr>
        <p:spPr/>
        <p:txBody>
          <a:bodyPr/>
          <a:lstStyle/>
          <a:p>
            <a:fld id="{9D8E8D89-4BF7-48E1-8A79-CCC5BFFC949D}" type="slidenum">
              <a:rPr lang="fr-CA" smtClean="0"/>
              <a:t>3</a:t>
            </a:fld>
            <a:endParaRPr lang="fr-CA"/>
          </a:p>
        </p:txBody>
      </p:sp>
    </p:spTree>
    <p:extLst>
      <p:ext uri="{BB962C8B-B14F-4D97-AF65-F5344CB8AC3E}">
        <p14:creationId xmlns:p14="http://schemas.microsoft.com/office/powerpoint/2010/main" val="129990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33111">
              <a:defRPr/>
            </a:pPr>
            <a:r>
              <a:rPr lang="fr-CA" dirty="0"/>
              <a:t>Cet autocollant apposé sur la porte d’entrée de votre pharmacie CAMI, permettra aux utilisateurs de drogues injectables de savoir qu’elles peuvent se procurer du matériel d’injection stérile et un bac de récupération pour les seringues usagées.</a:t>
            </a:r>
            <a:r>
              <a:rPr lang="fr-CA" i="1" dirty="0"/>
              <a:t> </a:t>
            </a:r>
            <a:r>
              <a:rPr lang="fr-CA" i="0" dirty="0"/>
              <a:t>Vous pouvez commander</a:t>
            </a:r>
            <a:r>
              <a:rPr lang="fr-CA" i="0" baseline="0" dirty="0"/>
              <a:t> le logo à l’aide d’un hyperlien sur le site web du MSSS qui se trouvera à la fin du diaporama.</a:t>
            </a:r>
            <a:endParaRPr lang="fr-CA" i="0" dirty="0"/>
          </a:p>
        </p:txBody>
      </p:sp>
      <p:sp>
        <p:nvSpPr>
          <p:cNvPr id="4" name="Espace réservé du numéro de diapositive 3"/>
          <p:cNvSpPr>
            <a:spLocks noGrp="1"/>
          </p:cNvSpPr>
          <p:nvPr>
            <p:ph type="sldNum" sz="quarter" idx="10"/>
          </p:nvPr>
        </p:nvSpPr>
        <p:spPr/>
        <p:txBody>
          <a:bodyPr/>
          <a:lstStyle/>
          <a:p>
            <a:fld id="{9D8E8D89-4BF7-48E1-8A79-CCC5BFFC949D}" type="slidenum">
              <a:rPr lang="fr-CA" smtClean="0"/>
              <a:t>4</a:t>
            </a:fld>
            <a:endParaRPr lang="fr-CA"/>
          </a:p>
        </p:txBody>
      </p:sp>
    </p:spTree>
    <p:extLst>
      <p:ext uri="{BB962C8B-B14F-4D97-AF65-F5344CB8AC3E}">
        <p14:creationId xmlns:p14="http://schemas.microsoft.com/office/powerpoint/2010/main" val="965754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Il existe deux types de trousses d’injection</a:t>
            </a:r>
          </a:p>
          <a:p>
            <a:r>
              <a:rPr lang="fr-CA" dirty="0"/>
              <a:t>Les trousses blanches conviennent aux individus s’injectant des drogues telles que la cocaïne et l’héroïne.</a:t>
            </a:r>
          </a:p>
          <a:p>
            <a:r>
              <a:rPr lang="fr-CA" dirty="0"/>
              <a:t>Les trousses noires conviennent particulièrement aux individus s’injectant des médicaments opioïdes</a:t>
            </a:r>
            <a:r>
              <a:rPr lang="fr-CA" baseline="0" dirty="0"/>
              <a:t>, tel que la morphine, le fentanyl, la codéine, </a:t>
            </a:r>
            <a:r>
              <a:rPr lang="fr-CA" dirty="0"/>
              <a:t>sous forme de comprimé ou de capsule.</a:t>
            </a:r>
          </a:p>
          <a:p>
            <a:r>
              <a:rPr lang="fr-CA" dirty="0"/>
              <a:t>Pour la trousse blanche comme pour la trousse noire, il existe deux formats pouvant être offerts:</a:t>
            </a:r>
            <a:r>
              <a:rPr lang="fr-CA" baseline="0" dirty="0"/>
              <a:t> le format 4 seringues et le format 10 seringues. </a:t>
            </a:r>
            <a:endParaRPr lang="fr-CA" dirty="0"/>
          </a:p>
          <a:p>
            <a:endParaRPr lang="fr-CA" dirty="0"/>
          </a:p>
        </p:txBody>
      </p:sp>
      <p:sp>
        <p:nvSpPr>
          <p:cNvPr id="4" name="Espace réservé du numéro de diapositive 3"/>
          <p:cNvSpPr>
            <a:spLocks noGrp="1"/>
          </p:cNvSpPr>
          <p:nvPr>
            <p:ph type="sldNum" sz="quarter" idx="10"/>
          </p:nvPr>
        </p:nvSpPr>
        <p:spPr/>
        <p:txBody>
          <a:bodyPr/>
          <a:lstStyle/>
          <a:p>
            <a:fld id="{9D8E8D89-4BF7-48E1-8A79-CCC5BFFC949D}" type="slidenum">
              <a:rPr lang="fr-CA" smtClean="0"/>
              <a:t>5</a:t>
            </a:fld>
            <a:endParaRPr lang="fr-CA"/>
          </a:p>
        </p:txBody>
      </p:sp>
    </p:spTree>
    <p:extLst>
      <p:ext uri="{BB962C8B-B14F-4D97-AF65-F5344CB8AC3E}">
        <p14:creationId xmlns:p14="http://schemas.microsoft.com/office/powerpoint/2010/main" val="119074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La trousse</a:t>
            </a:r>
            <a:r>
              <a:rPr lang="fr-CA" baseline="0" dirty="0"/>
              <a:t> blanche contient: </a:t>
            </a:r>
            <a:endParaRPr lang="fr-CA" dirty="0"/>
          </a:p>
          <a:p>
            <a:r>
              <a:rPr lang="fr-CA" dirty="0"/>
              <a:t>Des seringues 1cc avec aiguille fixe de 28G ½</a:t>
            </a:r>
          </a:p>
          <a:p>
            <a:r>
              <a:rPr lang="fr-CA" dirty="0"/>
              <a:t>Des </a:t>
            </a:r>
            <a:r>
              <a:rPr lang="fr-CA" dirty="0" err="1"/>
              <a:t>maxicup</a:t>
            </a:r>
            <a:endParaRPr lang="fr-CA" dirty="0"/>
          </a:p>
          <a:p>
            <a:r>
              <a:rPr lang="fr-CA" dirty="0"/>
              <a:t>Des ampoules d’eau</a:t>
            </a:r>
          </a:p>
          <a:p>
            <a:r>
              <a:rPr lang="fr-CA" dirty="0"/>
              <a:t>Des </a:t>
            </a:r>
            <a:r>
              <a:rPr lang="fr-CA" dirty="0" err="1"/>
              <a:t>sterifilts</a:t>
            </a:r>
            <a:endParaRPr lang="fr-CA" dirty="0"/>
          </a:p>
          <a:p>
            <a:r>
              <a:rPr lang="fr-CA" dirty="0"/>
              <a:t>Des tampons d’alcool</a:t>
            </a:r>
          </a:p>
          <a:p>
            <a:r>
              <a:rPr lang="fr-CA" dirty="0"/>
              <a:t>Des condoms</a:t>
            </a:r>
          </a:p>
          <a:p>
            <a:r>
              <a:rPr lang="fr-CA" dirty="0"/>
              <a:t>1 garrot</a:t>
            </a:r>
          </a:p>
          <a:p>
            <a:r>
              <a:rPr lang="fr-CA" dirty="0"/>
              <a:t>1 dépliant d’information intitulé: «chacun son kit»</a:t>
            </a:r>
          </a:p>
        </p:txBody>
      </p:sp>
      <p:sp>
        <p:nvSpPr>
          <p:cNvPr id="4" name="Espace réservé du numéro de diapositive 3"/>
          <p:cNvSpPr>
            <a:spLocks noGrp="1"/>
          </p:cNvSpPr>
          <p:nvPr>
            <p:ph type="sldNum" sz="quarter" idx="10"/>
          </p:nvPr>
        </p:nvSpPr>
        <p:spPr/>
        <p:txBody>
          <a:bodyPr/>
          <a:lstStyle/>
          <a:p>
            <a:fld id="{9D8E8D89-4BF7-48E1-8A79-CCC5BFFC949D}" type="slidenum">
              <a:rPr lang="fr-CA" smtClean="0"/>
              <a:t>6</a:t>
            </a:fld>
            <a:endParaRPr lang="fr-CA"/>
          </a:p>
        </p:txBody>
      </p:sp>
    </p:spTree>
    <p:extLst>
      <p:ext uri="{BB962C8B-B14F-4D97-AF65-F5344CB8AC3E}">
        <p14:creationId xmlns:p14="http://schemas.microsoft.com/office/powerpoint/2010/main" val="3824443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La trousse noire comporte</a:t>
            </a:r>
            <a:r>
              <a:rPr lang="fr-CA" baseline="0" dirty="0"/>
              <a:t> les mêmes éléments que la blanche, mise à part pour les seringues. </a:t>
            </a:r>
            <a:r>
              <a:rPr lang="fr-CA" dirty="0"/>
              <a:t>Celle-ci comporte des seringues de 3cc</a:t>
            </a:r>
            <a:r>
              <a:rPr lang="fr-CA" baseline="0" dirty="0"/>
              <a:t> auquel </a:t>
            </a:r>
            <a:r>
              <a:rPr lang="fr-CA" dirty="0"/>
              <a:t>l’aiguille doit être installé par l’utilisateur</a:t>
            </a:r>
            <a:r>
              <a:rPr lang="fr-CA" baseline="0" dirty="0"/>
              <a:t>.</a:t>
            </a:r>
            <a:endParaRPr lang="fr-CA" dirty="0"/>
          </a:p>
          <a:p>
            <a:r>
              <a:rPr lang="fr-CA" dirty="0"/>
              <a:t>L'injection</a:t>
            </a:r>
            <a:r>
              <a:rPr lang="fr-CA" baseline="0" dirty="0"/>
              <a:t> d’</a:t>
            </a:r>
            <a:r>
              <a:rPr lang="fr-CA" baseline="0" dirty="0" err="1"/>
              <a:t>opioides</a:t>
            </a:r>
            <a:r>
              <a:rPr lang="fr-CA" baseline="0" dirty="0"/>
              <a:t> médicamenteux nécessite une quantité plus importante d’eau, car la solution est trop volumineuse. </a:t>
            </a:r>
            <a:endParaRPr lang="fr-CA" dirty="0"/>
          </a:p>
        </p:txBody>
      </p:sp>
      <p:sp>
        <p:nvSpPr>
          <p:cNvPr id="4" name="Espace réservé du numéro de diapositive 3"/>
          <p:cNvSpPr>
            <a:spLocks noGrp="1"/>
          </p:cNvSpPr>
          <p:nvPr>
            <p:ph type="sldNum" sz="quarter" idx="10"/>
          </p:nvPr>
        </p:nvSpPr>
        <p:spPr/>
        <p:txBody>
          <a:bodyPr/>
          <a:lstStyle/>
          <a:p>
            <a:fld id="{9D8E8D89-4BF7-48E1-8A79-CCC5BFFC949D}" type="slidenum">
              <a:rPr lang="fr-CA" smtClean="0"/>
              <a:t>7</a:t>
            </a:fld>
            <a:endParaRPr lang="fr-CA"/>
          </a:p>
        </p:txBody>
      </p:sp>
    </p:spTree>
    <p:extLst>
      <p:ext uri="{BB962C8B-B14F-4D97-AF65-F5344CB8AC3E}">
        <p14:creationId xmlns:p14="http://schemas.microsoft.com/office/powerpoint/2010/main" val="749756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Avant d’offrir une trousse:</a:t>
            </a:r>
          </a:p>
          <a:p>
            <a:r>
              <a:rPr lang="fr-CA" dirty="0"/>
              <a:t>Demander à la personne les substances qu’elle consommera</a:t>
            </a:r>
          </a:p>
          <a:p>
            <a:r>
              <a:rPr lang="fr-CA" dirty="0"/>
              <a:t>Demander de quel quantité de trousse elle a besoin</a:t>
            </a:r>
          </a:p>
          <a:p>
            <a:r>
              <a:rPr lang="fr-CA" dirty="0"/>
              <a:t>Remettre la ou les trousses d’injection dans la quantité demandé</a:t>
            </a:r>
          </a:p>
          <a:p>
            <a:endParaRPr lang="fr-CA" dirty="0"/>
          </a:p>
        </p:txBody>
      </p:sp>
      <p:sp>
        <p:nvSpPr>
          <p:cNvPr id="4" name="Espace réservé du numéro de diapositive 3"/>
          <p:cNvSpPr>
            <a:spLocks noGrp="1"/>
          </p:cNvSpPr>
          <p:nvPr>
            <p:ph type="sldNum" sz="quarter" idx="10"/>
          </p:nvPr>
        </p:nvSpPr>
        <p:spPr/>
        <p:txBody>
          <a:bodyPr/>
          <a:lstStyle/>
          <a:p>
            <a:fld id="{9D8E8D89-4BF7-48E1-8A79-CCC5BFFC949D}" type="slidenum">
              <a:rPr lang="fr-CA" smtClean="0"/>
              <a:t>8</a:t>
            </a:fld>
            <a:endParaRPr lang="fr-CA"/>
          </a:p>
        </p:txBody>
      </p:sp>
    </p:spTree>
    <p:extLst>
      <p:ext uri="{BB962C8B-B14F-4D97-AF65-F5344CB8AC3E}">
        <p14:creationId xmlns:p14="http://schemas.microsoft.com/office/powerpoint/2010/main" val="1269785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33111">
              <a:defRPr/>
            </a:pPr>
            <a:r>
              <a:rPr lang="fr-CA">
                <a:latin typeface="Calibri" panose="020F0502020204030204" pitchFamily="34" charset="0"/>
                <a:ea typeface="Calibri" panose="020F0502020204030204" pitchFamily="34" charset="0"/>
                <a:cs typeface="Times New Roman" panose="02020603050405020304" pitchFamily="18" charset="0"/>
              </a:rPr>
              <a:t>Rappelez aux usagers que le matériel contenu dans les trousses d’injection est à usage unique. </a:t>
            </a:r>
          </a:p>
          <a:p>
            <a:endParaRPr lang="fr-CA" dirty="0"/>
          </a:p>
        </p:txBody>
      </p:sp>
      <p:sp>
        <p:nvSpPr>
          <p:cNvPr id="4" name="Espace réservé du numéro de diapositive 3"/>
          <p:cNvSpPr>
            <a:spLocks noGrp="1"/>
          </p:cNvSpPr>
          <p:nvPr>
            <p:ph type="sldNum" sz="quarter" idx="10"/>
          </p:nvPr>
        </p:nvSpPr>
        <p:spPr/>
        <p:txBody>
          <a:bodyPr/>
          <a:lstStyle/>
          <a:p>
            <a:fld id="{9D8E8D89-4BF7-48E1-8A79-CCC5BFFC949D}" type="slidenum">
              <a:rPr lang="fr-CA" smtClean="0"/>
              <a:t>9</a:t>
            </a:fld>
            <a:endParaRPr lang="fr-CA"/>
          </a:p>
        </p:txBody>
      </p:sp>
    </p:spTree>
    <p:extLst>
      <p:ext uri="{BB962C8B-B14F-4D97-AF65-F5344CB8AC3E}">
        <p14:creationId xmlns:p14="http://schemas.microsoft.com/office/powerpoint/2010/main" val="42349276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952624" y="2362199"/>
            <a:ext cx="6505575" cy="1860882"/>
          </a:xfrm>
        </p:spPr>
        <p:txBody>
          <a:bodyPr anchor="b">
            <a:normAutofit/>
          </a:bodyPr>
          <a:lstStyle>
            <a:lvl1pPr algn="ctr">
              <a:defRPr sz="4600">
                <a:solidFill>
                  <a:schemeClr val="accent4"/>
                </a:solidFill>
              </a:defRPr>
            </a:lvl1pPr>
          </a:lstStyle>
          <a:p>
            <a:r>
              <a:rPr lang="fr-FR"/>
              <a:t>Modifiez le style du titre</a:t>
            </a:r>
            <a:endParaRPr lang="en-US" dirty="0"/>
          </a:p>
        </p:txBody>
      </p:sp>
      <p:sp>
        <p:nvSpPr>
          <p:cNvPr id="3" name="Subtitle 2"/>
          <p:cNvSpPr>
            <a:spLocks noGrp="1"/>
          </p:cNvSpPr>
          <p:nvPr>
            <p:ph type="subTitle" idx="1"/>
          </p:nvPr>
        </p:nvSpPr>
        <p:spPr>
          <a:xfrm>
            <a:off x="1961619" y="4680732"/>
            <a:ext cx="6505575" cy="909617"/>
          </a:xfrm>
        </p:spPr>
        <p:txBody>
          <a:bodyPr/>
          <a:lstStyle>
            <a:lvl1pPr marL="0" indent="0" algn="ctr">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pic>
        <p:nvPicPr>
          <p:cNvPr id="61" name="Image 60"/>
          <p:cNvPicPr>
            <a:picLocks noChangeAspect="1"/>
          </p:cNvPicPr>
          <p:nvPr userDrawn="1"/>
        </p:nvPicPr>
        <p:blipFill rotWithShape="1">
          <a:blip r:embed="rId2"/>
          <a:srcRect l="2784" t="9402"/>
          <a:stretch/>
        </p:blipFill>
        <p:spPr>
          <a:xfrm>
            <a:off x="-9526" y="-9525"/>
            <a:ext cx="4824437" cy="2607028"/>
          </a:xfrm>
          <a:prstGeom prst="rect">
            <a:avLst/>
          </a:prstGeom>
        </p:spPr>
      </p:pic>
      <p:pic>
        <p:nvPicPr>
          <p:cNvPr id="62" name="Image 6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0692" y="5962936"/>
            <a:ext cx="1721250" cy="810000"/>
          </a:xfrm>
          <a:prstGeom prst="rect">
            <a:avLst/>
          </a:prstGeom>
        </p:spPr>
      </p:pic>
    </p:spTree>
    <p:extLst>
      <p:ext uri="{BB962C8B-B14F-4D97-AF65-F5344CB8AC3E}">
        <p14:creationId xmlns:p14="http://schemas.microsoft.com/office/powerpoint/2010/main" val="4222179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A94F286-7853-4B7C-9ABC-A2660DB77C47}" type="datetimeFigureOut">
              <a:rPr lang="fr-CA" smtClean="0"/>
              <a:t>2024-01-18</a:t>
            </a:fld>
            <a:endParaRPr lang="fr-CA"/>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fr-CA"/>
          </a:p>
        </p:txBody>
      </p:sp>
      <p:sp>
        <p:nvSpPr>
          <p:cNvPr id="7" name="Slide Number Placeholder 6"/>
          <p:cNvSpPr>
            <a:spLocks noGrp="1"/>
          </p:cNvSpPr>
          <p:nvPr>
            <p:ph type="sldNum" sz="quarter" idx="12"/>
          </p:nvPr>
        </p:nvSpPr>
        <p:spPr/>
        <p:txBody>
          <a:bodyPr/>
          <a:lstStyle/>
          <a:p>
            <a:fld id="{37335952-48FD-4E20-A493-00B90AA88450}" type="slidenum">
              <a:rPr lang="fr-CA" smtClean="0"/>
              <a:t>‹N°›</a:t>
            </a:fld>
            <a:endParaRPr lang="fr-CA"/>
          </a:p>
        </p:txBody>
      </p:sp>
    </p:spTree>
    <p:extLst>
      <p:ext uri="{BB962C8B-B14F-4D97-AF65-F5344CB8AC3E}">
        <p14:creationId xmlns:p14="http://schemas.microsoft.com/office/powerpoint/2010/main" val="898122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A94F286-7853-4B7C-9ABC-A2660DB77C47}" type="datetimeFigureOut">
              <a:rPr lang="fr-CA" smtClean="0"/>
              <a:t>2024-01-18</a:t>
            </a:fld>
            <a:endParaRPr lang="fr-CA"/>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fr-CA"/>
          </a:p>
        </p:txBody>
      </p:sp>
      <p:sp>
        <p:nvSpPr>
          <p:cNvPr id="6" name="Slide Number Placeholder 5"/>
          <p:cNvSpPr>
            <a:spLocks noGrp="1"/>
          </p:cNvSpPr>
          <p:nvPr>
            <p:ph type="sldNum" sz="quarter" idx="12"/>
          </p:nvPr>
        </p:nvSpPr>
        <p:spPr/>
        <p:txBody>
          <a:bodyPr/>
          <a:lstStyle/>
          <a:p>
            <a:fld id="{37335952-48FD-4E20-A493-00B90AA88450}" type="slidenum">
              <a:rPr lang="fr-CA" smtClean="0"/>
              <a:t>‹N°›</a:t>
            </a:fld>
            <a:endParaRPr lang="fr-CA"/>
          </a:p>
        </p:txBody>
      </p:sp>
    </p:spTree>
    <p:extLst>
      <p:ext uri="{BB962C8B-B14F-4D97-AF65-F5344CB8AC3E}">
        <p14:creationId xmlns:p14="http://schemas.microsoft.com/office/powerpoint/2010/main" val="4286744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A94F286-7853-4B7C-9ABC-A2660DB77C47}" type="datetimeFigureOut">
              <a:rPr lang="fr-CA" smtClean="0"/>
              <a:t>2024-01-18</a:t>
            </a:fld>
            <a:endParaRPr lang="fr-CA"/>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fr-CA"/>
          </a:p>
        </p:txBody>
      </p:sp>
      <p:sp>
        <p:nvSpPr>
          <p:cNvPr id="6" name="Slide Number Placeholder 5"/>
          <p:cNvSpPr>
            <a:spLocks noGrp="1"/>
          </p:cNvSpPr>
          <p:nvPr>
            <p:ph type="sldNum" sz="quarter" idx="12"/>
          </p:nvPr>
        </p:nvSpPr>
        <p:spPr/>
        <p:txBody>
          <a:bodyPr/>
          <a:lstStyle/>
          <a:p>
            <a:fld id="{37335952-48FD-4E20-A493-00B90AA88450}" type="slidenum">
              <a:rPr lang="fr-CA" smtClean="0"/>
              <a:t>‹N°›</a:t>
            </a:fld>
            <a:endParaRPr lang="fr-CA"/>
          </a:p>
        </p:txBody>
      </p:sp>
    </p:spTree>
    <p:extLst>
      <p:ext uri="{BB962C8B-B14F-4D97-AF65-F5344CB8AC3E}">
        <p14:creationId xmlns:p14="http://schemas.microsoft.com/office/powerpoint/2010/main" val="731596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952624" y="2362199"/>
            <a:ext cx="6505575" cy="1860882"/>
          </a:xfrm>
          <a:prstGeom prst="rect">
            <a:avLst/>
          </a:prstGeom>
        </p:spPr>
        <p:txBody>
          <a:bodyPr anchor="b">
            <a:normAutofit/>
          </a:bodyPr>
          <a:lstStyle>
            <a:lvl1pPr algn="ctr">
              <a:defRPr sz="4600">
                <a:solidFill>
                  <a:schemeClr val="accent4"/>
                </a:solidFill>
              </a:defRPr>
            </a:lvl1pPr>
          </a:lstStyle>
          <a:p>
            <a:r>
              <a:rPr lang="fr-FR" dirty="0"/>
              <a:t>Modifiez le style du titre</a:t>
            </a:r>
            <a:endParaRPr lang="en-US" dirty="0"/>
          </a:p>
        </p:txBody>
      </p:sp>
      <p:sp>
        <p:nvSpPr>
          <p:cNvPr id="3" name="Subtitle 2"/>
          <p:cNvSpPr>
            <a:spLocks noGrp="1"/>
          </p:cNvSpPr>
          <p:nvPr>
            <p:ph type="subTitle" idx="1"/>
          </p:nvPr>
        </p:nvSpPr>
        <p:spPr>
          <a:xfrm>
            <a:off x="1961619" y="4680732"/>
            <a:ext cx="6505575" cy="909617"/>
          </a:xfrm>
        </p:spPr>
        <p:txBody>
          <a:bodyPr/>
          <a:lstStyle>
            <a:lvl1pPr marL="0" indent="0" algn="ctr">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en-US" dirty="0"/>
          </a:p>
        </p:txBody>
      </p:sp>
      <p:grpSp>
        <p:nvGrpSpPr>
          <p:cNvPr id="43" name="Groupe 42"/>
          <p:cNvGrpSpPr/>
          <p:nvPr userDrawn="1"/>
        </p:nvGrpSpPr>
        <p:grpSpPr>
          <a:xfrm>
            <a:off x="-12840045" y="-1019917"/>
            <a:ext cx="4736561" cy="2652244"/>
            <a:chOff x="-12840045" y="-1019917"/>
            <a:chExt cx="4736561" cy="2652244"/>
          </a:xfrm>
        </p:grpSpPr>
        <p:sp>
          <p:nvSpPr>
            <p:cNvPr id="44" name="Rectangle à coins arrondis 43"/>
            <p:cNvSpPr/>
            <p:nvPr/>
          </p:nvSpPr>
          <p:spPr>
            <a:xfrm rot="18817772">
              <a:off x="-12138593" y="1236327"/>
              <a:ext cx="396000" cy="396000"/>
            </a:xfrm>
            <a:prstGeom prst="roundRect">
              <a:avLst>
                <a:gd name="adj" fmla="val 5561"/>
              </a:avLst>
            </a:prstGeom>
            <a:solidFill>
              <a:srgbClr val="089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 name="AutoShape 2" descr="data:image/jpeg;base64,/9j/4AAQSkZJRgABAQAAAQABAAD/2wBDABALDA4MChAODQ4SERATGCgaGBYWGDEjJR0oOjM9PDkzODdASFxOQERXRTc4UG1RV19iZ2hnPk1xeXBkeFxlZ2P/2wBDARESEhgVGC8aGi9jQjhCY2NjY2NjY2NjY2NjY2NjY2NjY2NjY2NjY2NjY2NjY2NjY2NjY2NjY2NjY2NjY2NjY2P/wAARCADQAboDASIAAhEBAxEB/8QAGwABAAIDAQEAAAAAAAAAAAAAAAUGAwQHAgH/xABMEAABAwMDAQMIBAkICgMBAAABAAIDBAURBhIhMRNBUQcUImFxgZGxFRYyoSM2UlNykrLR0jM1QkRjwcLhFyRUVWJzg5Oi8DR08eL/xAAYAQEAAwEAAAAAAAAAAAAAAAAAAQIDBP/EABsRAQEBAQEBAQEAAAAAAAAAAAABAhEDEiEx/9oADAMBAAIRAxEAPwDoCIiAiIgIiICIiAiIgIiICIiAiIgIiICIiAiIgIiICIiAiIgIiICIiAiIgIiICIiAiIgIiICIiAiIgIiICIiAiIgIiICIiAiIgIiICIiAiIgIiICIiAiIgIiICIiAiIgIiICIiAiIgIiICIiAiIgIiICIiAiIgIiICIiAiIgIiICIiAiIgIiICIiAiIgIiICIiDRu90p7PQPq6ona3hrR1c7uAVZptR6mubfOLZZoTTZODIeo9RLm59wWPynNl80oHD+SD3h36WBj7tys1rrrebRTyQVELadsTQDvADQB0PhhB9tldUSWxtTdYWUUuSHNc7AGDjvW1TVtLWAmlqYZwOpikDsfBULU89RcdZRUQpnVkFO1rm0wk2CTLdxOff8AALatVtuEerKathsxtlKWFkrBKHNPB54x/wAPd1CC5msphK6I1EIkYMuZvGWj1hIqylmifLDUwyRszvex4Ibjrk9y59ZLdDqXVVznqi51K1ziWtcRvBd6IJHdgfcsmi6SKTUF4pmBzqAxviLCT6TS/Dc+7PxQWI6xtxvQt7HxmMfaqnStEQ4zwe/w9qmzWUol7I1MIkxu2F4zjGc49i57o202+73W5STUzZKaI/g2EnDdzjj7gvtPQs1Hru4Nnc/zeMu37TjcG4aBn4IOgMrqSSn84ZVQOhBx2gkBbn29F9pq2lrATS1MM4HUxSB2Pguc3el7PU8FmpKN9TSUnpMpe129oSN5OT7cewKTtVtuEerKathsxtlKWFkrBKHNPB54x/w93UIL0oi23aauuFVEWUvm0OcSRVLZHHnAy0fZ4z1W9cqnzO21NT+aic/4DKo2lc2/Rl4uJ4dJua0nvw3A+9xQXj6RoRCZjWU/ZNOC/tW7Qfblepq6kgphUzVULID0kc8Bp9h71zm02Gkk0bW3St3ueGvMADiA0jgHHfkjHsC2LdDG7yb1ctYztGxyudACT6JIDQR7yfigtFi1VR3qeWJgEBaQI2yyND5DznDfVher/dammmp6W3yUTJpHem+pma0MH6OQ4n2BV3TlDBQaQlvjIGurmNldFLkkt6t6fFRVpoamts1Q8WJ1fNUl22sNQAWO9h54PPXlB01jzBSh9VNHlrcvl+w329eB71rx3i2SwvlZcKUxxkB7+1bhuemTlc+1A640mmrPbK3MRcZC8Od3B2GgkdwB+Sya0s9ss1FRR0JLZ35D/TJ7Rv5R9/8A7wg6Ea+jELJjVwCKT7DzINrvYe9eo6umlqH08dRE+Zgy6NrwXNHrHULnuq6d4+r9lj4e2FoP6TiG5+IKkdSW2n0zYJpbb2onqnNgklc8l2OST6s4x70ExUXWtnv7aKjqKCGmaBufJK18kh7w1gdkeHKsC5gbPVz2GGCm06WzYa8VoqGku7848D4ZXRrcJxbqUVX/AMgRM7X9LAz96DZREQEREBERAREQEREBERAREQEREBERAREQEREBERAREQEREBERAREQEREGvXUVNcKV9NVxCWJ/Vp+Y8FXB5PrN2u/fV7fyO0GPln71YbjcKa2UjqqskEcTeM9ST4Ad5VWuWuaOos9Wbc+WGrbgRiVoBOSMkckdEE5eNN2+8ysmqGyRzsGBLE7a7C+2rT9LajM6CapfLM0NdLLJucB6uFH26/x27TVHV3qqc+eoBcBty53JxgD1YW1b9VUFdXNozHU007+WNqI9u/2clBmsen6SxRzso3zOMxBc6QgnjOMYA8Svli09SWLt/NZJpDORuMrgTxnwA8VLquVGtbXDUSRMZUziI4fJDFljfflBlo9JW2huwuFOZ2vBLhFvGwE+rGe/xWey6epLLPUTU8k8klRjeZXA45J4wB4r1c79S2yCnlmiqHmoGY44mbnHgE8Z9YXizakoLzNJBT9rHPGMuimbtdjp4lB9vGm7feZWTVDZI52DAlidtdhe7RYaW0SSSQSTyyygNc+aTccBR79b2aN07XvmDoXbcbPtHJHHPqWxBqu3VNonuMQmcyAgPiDB2gJOBxnH39xQSVyoY7lQTUcz5GRyjDnRkB2M+sFR501R/V8WYS1DabOS4OG93pbuTjHX1dyr9m1rUV19dHNFIaWR3ZwRxRgkEuAaXknw64Ujqm+U5a+101VUtqcgy+aQ9o8N7xncMFBJv0/SOsAswkmZTAAbmuG8+lu64x19S9wWKihsf0QWvkpdpad59I5Oc5HflY9M1dBVWtv0fNNKxhw8zuJk3evP93C3q+uprbSPqauURxM6k9/qA7ygj7Npqhs8dQyAyytqBteJnBwxzwMAeK0joe1B7jHLWRxPOTCybDD92fvXuHWlslnijfHVQMlOI5pYsMd7DlaerNXutcrqKhjPnTHDdJIzLMYzxzyeQg2NZRUfmFLBU2+qqYgSGvpvtQ4A9RHPgfBVajs30tc6SGgt1VBRwuBmnqvtOHHGcY6DAA8Ve9OXX6WtbJiyZr2YjkdKwN3PABJAB6cpetQUFjazzx7jI8ZbHGMuI8f/ANQeanTtJU3yK7SyTmeLG1m4bOOnGM+vqt+uoqe40j6WrjEkTxyD81Tr9raGeztfZ55IakygOa9oDmtwTnvHgpuTUFPZ7fRR3GWWauliaTHGzc9xI5OOg5QYqXRltpZ45GzVb2xvD2RPlywEHPTCsairPf6K8Pljp+1jmi+3DMza4e5SqAiIgIiICIiAiIgIiICIiAiIgIiICIiAiIgIiICIiAiIgIiICIiAiIgIiIKR5TWzGjoXNB7APdv8N2Bt/wASiNW3S3XOjttJaYy4R+iD2Zbt4A2Djr449S6VNDFPE6KaNkkburXtBB9xWFtuomsY1tHThsZywCJuGn1ccdEFA1TTyUWorYySfzamhgjZDMY97WFuf6Pfzj7lvUlKbzf6KSXUUVdNSEShsdPt9EOBIyOPDqrtPTw1MfZ1EMcrPyZGhw+BXimoaSkz5rSwQZGPwcYb8kHupqI6WmlqJnbY4mF7j4ADJXNW10dku0R0xXGriqn+nTOjPHPA5HrPrXTXNa9pa9oc0jBBGQVrwW2hppTLT0VPFIf6bImtPxAQVK5alq36int7a2C1QU4I7eSLtHO6ePHPX3KN09UyPv8Ad7tNUGfzWme7tXRiPeQAAdo6ZAXQKiioppBPU01O97OkkkbSR7ygo6ORsuKaBzZv5T0ARJ7fFBStB08UFnuV2nja9zdzQXjPotbk/HPPsXnQjJKfT15rY2lzy0hgHeWsJ/xK8MoqSOmdTR0sLKd2cxNjAYc9eOi9U1LT0kfZ0sEUEec7Y2Boz44CCl+TSopWU9TT9r/rckm7s9p+wAOc+0lQtllqaK5V/bXhlrrC8iTtYA/fySeT05+PC6ZBQ0dNK6WnpYIpH8OeyMNLvaQvlRQUVU8PqaSCZ46OkjDiPiEEFou2spYautjrhWMrHg72xFgy0uzgH1n7loeUtkzqKhcN3mzZHdqQM4OBtP7SuUcbImBkTGsYOjWjAC+vY2RhZI0OaeC1wyCg53NB9ORUtvfqeCoaXDsYmUm0ggY7gMcZ6rNrp7W6gtEVS4tpo2tc6QjPBfh3t4AV2gt1DTSdpT0dPC/8qOJrT8QF7qaOmrGhtVTQztByBKwOA+KD1TzxVVPHPA7fFINzXYxkLn9/lhpfKHFUXVpNG0Nc3LcjAbxx34euhsY2NjWMaGtaMBoGAB4LBV01HUNb57BBK1p9HtmBwB9WUHPNQVdJqPVFuiooy6JxawyFhb2g3cnnnAGfvXu7Gen15PLNXNoHYzDPJEJG42gDg9OM8+K6C2kpe0ZK2nh3sADHhgyB6ivtTSU1W0NqqeGdo6CRgcB8UFY0vQia91V3+l2XB5Z2UjmQ9mCeMeo8AdFbligghpo+zp4o4mfksaGj4BZUBERARF5e9jBl7mtz4nCD0i+DnkL6gIiICIiAiIgIiICIiAiIgIiICIiAiIgIiICIiAiIgIiICIiCD1VqD6Aoo5GQ9rLM4tYCcNGOpKxW25Xsnzi6U9CygEbpHTQSZ2gDOOpyvOqah2W0kthmudM5m4vjzljskcYBOcd/rUFp3T9zko7sx8clFTVUTmQwSu53E5GfYOM45ygkafUd8u0M9XabdTCkhJAM7jufjnjBHOFn+tvaaSku8ULROx4iMTjlu7I/uOVV6KzimiNPcdM19RUtJ/Cwvdtd7xwFJaitMsGmKKjttsqGmaXziaKMOlLHbcYJx6x8EG9Qaiv9yiimp7ZEynLHl0zwS0uAJGBkHGRjvWS0atkqdN11zrWQtkpnlrWxggOyBtHJPeVYrbSijtlNS4/komsPrIHK5vQ2G6T1xtD6WohoHVJkfK6NwaQ3I4J9XT2hBK3LUNdLpFtVcaSkf53MGRw7XgFgyS4+lnqApCtv8em7Nb6WCjY6rmiDhBHkNZnk+J6k4C19ZW6orbhaLfS0cxpI8Bzo4yWMBIHJ6DAC+azs9wN3o7vboHVHYBoMbRktLXEjjvHsQbtNfL5SMlqb9boKejjiL98Z9IngBuNx5JI64WsNSagmtj7tDbqRtC3Ltr3uLy0HkjkfJZKw3TVOnqyCS2SUErCx0TZXH8KQTkcgY6KApbVE2nbDUaVuElW0Yc8SOaxx8c9Agsd01i2lslDXU1OHy1udrXuw1m3h2T388dyk7LUXqeR4utNSxxbAWSU7shx+JUPeoo6GjhtTNOTV9EyPcx0ZcSx5JyAQCe/qsugrdcbfbpxXh8bJHAxQvPLeuTjuzx8EE7eLiy1WuornsMghbnaO8k4A+JUHY7zfrq6Cp8zovMZX4c5jzvjA8eevuUrf6mWmoB2dsfcWyO2SQt/Jwcnoc9yq+lLZXN1JJXQ0M9tt5BzBKT6XGAOeTzygkJdUV9wuk1DYKKKfsc75pnEN447iO/18rY0/qn6RdV09whbS1NIHOkAORtBw4+rBUDaYbtpKvrYmWmevjnxskiBIOM4JIBx15W5YdM10kN1q7jiCquET42tzy3ccknHrxwg9Q6qvd3qJfoG1RSQRHBdM7k+/cAD6uV41Tcp5I7RRVdBTSVFTh8kUu4iNxIAxtcPErU09PfdONmt5sc1SHybg9uQ0HAGdwBBHAW/W0NXX+USmlfSzeaUzW4mMZ2EgF3B6faOEE1c5LzTyR09loqZ8LIxl87iAD02gAg9AtbTmpJbk6tp6+nbT1NH/ACmw5bxkH4EKtmguNReKtt6tNZcXPdiDEjmQt5PeOAOnet3SNjrIbReBNTvpqipYYomvBGPRODz3ZP3IJTSOoKy+R1k1ZHBFFCQG9m0g95Ock92Fi01qC536K4vbFTM7EAQei7lxzgO9L1Dw6qBs7NQW+y19sgtErXSFzjO4EYBaAQOPSPHGD3qQsja/T2kpHR2+pkuFRM7bGInOLeAAXYHQYz68oMUevar6PkZJSxG59sGRxNY7bj1jOc5yOveFcrY6tfQxvuIibUuGXNiBDW+rknlc5bZLza5bfeBTz1NTJKZZYmxlzm8g+ljvIJXT2O3sa4AgOGcOGCPaEFVvGqqxl5+ibLRsqalvDnSdM4yR1HTxJVe1HX116uNutVdSGlqWS7ZGB2Wu3EAEH2ZW86mu1g1hV11PbJa+KpLy0sBxhzg7qAcEEY5WSgt92rtcMuFzo3QxxjcMDLBhvDQe85PzQSdRqKtqLxLarDSQSvpwe0lmJDG44IwPDotvTV9luxq6ergbBWUj9krWHLTyRx7wVUqiwSUN5qzX2equNPM8uikp3HIySece3v8ABWzStsp6KkfURW+ShknOHRySF7sDOOvTqUE8iIgIiICIiAiIgIiICIiAiIgIiICIiAiIgIiICIiAiIgIiIMFZVRUVLLU1DtsUTdzjjOAsdsuVNdaQVNG5zoi4tBLSOR7VB+UGq8300+MHBqJGx+77R/ZWq3ze26RttLLdvox72iVzm8yEHLiABz1I59SC4oue2W7zRaqpqOiu89zopxhxnDsg4P5XPGAeF0E8clBXLnrW22yvmo5oap8kRAc6NjS3pnvcPFb921BR2ihgq6lsrmzkBjGAF3Iz3kLms48/pr1dHDOZ27D+k4n5AKQudWbxLJU/wBVtdE0Dw7VwAHv3H/xQXqxX+lv0c0lJFOxsRAJlaBknwwSpVc0o7pPp7RlO6lw2puEz3NeRna1uGkge4fFbd5ZfNO0NJcXXmeaaR4bLDIcsBIJwB4cEIOgIqRrG+VbbbaXUMssE1Y3tSI3YOCBgfF33LQv9Rf7FV0E811dNLPkmBnDG4x6OO8c9fagv1bW0tBD21ZOyGPONzzjJ8FkgmjqII5oXbo5GhzXYxkHoVz7X9NO69UsXnssjaojbAc7IujQQM9/Ky3ytq9MU9PaILnLJJMe0fUS5Jij4aGtHOBwTwgtNLfoq26y0VJTTTNhdtkqG47Np8M55UuudQXs0V8t7bdfKq5wzyBk8c7XcZIHG4evjHgtiur7vX63nt9srXwxsG3k+g3DfSOPHJPvwgvh45KibXfo7tVyx0lNO6niJaakgCNxHhzkqp3i53Cxup7M67Sb3u7SorHbnOa1xwAOpGAM8JRXo0moaCG33qqudNUPEczZw70STjI3D1548EHQ0XPxPc9V6lqaanr5aKjpicdmSOAcDgEZJ9fRfLLUXWXWzaGruM00dJuD9ryGvDQQCRnGckZQXL6XpDdvo0OeanrjsztHGevTot9UOw3mokud9uc9TPLSUzHujhMhLBlx2gDp0bj3qNp7464wz1Fy1HU0VRk9jBAx4aPDO0dO5B05Y6ieKmgfNPI2OJgy5zjgAKm2XWsUFlhfd3SyTmR7A5jAS4NDTk9Pyse5aevLua61Ww0wkZTVO+Qh4wXbcAfMn4IJiXX9mjl2NbVSjON7Ixj7yD9yn7bcILpQx1dNu7J+cbm4PBwvFqttJbaCOnpY2BoYA5wAy846k9+VVNUX59NeYrRTVf0dSx4M80bMkZ5wAOehHTvKC8oqHp+9uj1MKGC6T3G3yxud2k4duYQ0nqRnu+9a1gmv2oH17obrJTU4Od7/AEtuckNHh6z7EHRVpw3Oinrn0cNSySojBL2N5LcHBz4cqnaWrrjd7Dc4Ki4TR9jscypyS9o5JGc5/o/etPQtpnuFRLcfP54eymbvDCfw39Ihxz7Pig6Si55RVV7v2oLlBQ3KSCnBd6RJIY3dgbR4nHzXq83irt9XSWJ91khZC0edVmHPeSefWehHxQdBRUTTt5e3VLLfTXOe5UMzCQ+cHcxwBPUjPd7OVe0BERAREQEREBERAREQEREBERAREQEREBERAREQEREFb1dYK2/Gjjp5YY4YiTJvcQTnHTAPdn4rBeNMVs19hulsnp2ujaGiOoaS1uBjjg9ytaIKxbdN10Opjd6+sjqXbMAhpaQ4txwOgA5CsFdHLLQ1EdOWtmfG5rC48BxHGVnRBTINIVkOk6m2drT+dTzCTfudswMcZxnuPd3p9UKuLShtkEtP51NMJJnuc4NIHQA4z3Du8Vc0QVi56SbX6eoaAStjqKNgDZMZaSR6XuJWo/St4uskDb9c4pKeDoyEcu9pwOfXyrkiCr3bTdTX6joKxr4GUNIGARkndhpz0xjwHVer9p6ru2oaCsEkDaSm27mucdxw7JwMY6Y71ZkQVjU+m6y6XOkuNvqYoqinAAEuccO3AjAPefBLxpqruPmNYysYy50zAHSFnoPPXpjxJ7u9WdfCQ0EkgAd5QQdpoLzHVtlulRROia04jp4sZd3EkgFa2n9O1dvvtdcq2SB7qjds7NxJG52TnIHqViZPFIcMlY4+DXArIgreoNNz11yhuduqWQVkTdv4RuWu6+3xx0WxaKG8R1fa3Soo3RhhAjp4selkYOSAemVOIg51JAy1X2tqbZqCkpWOe9szJAS9hzyA3B3YPRZdC0k0892r4S4ue10cMsvVziSck+5ufarbNp60VEzppbdTukecudtxk+K34YYqeJsUEbI42jDWMGAPcgrmndLOoLJW0Fe+N7qskOMRJw3GB1A5zlatFp3UFsiNLRV1A+mBJa6aLLm59WD81cUQYKKGSCjijmeJJWtHaPDQ0Odjk4Cj9R2GG/UIhkeY5YzujkAztPrHgVLogpdNp7VMDG0wvUbaVvAw527b4D0cj4revWm6qe8tu1qqYoarbte2ZuWu4x4Hu46dysyxyTwxHEsrGd/pOAQQcNsvLqCuZV1NG+omh7OERs2tjJBBJOM94+Cx2LT9VadOVlF2kLqufeQ8E7QS3A5xnj2KfgqYKlrnU80crWu2kscHAHw49qyoK3p3TUttsVZQVcsZkqi4OfESQGlu3vA56rDpmwXex+cQurKZ9K4OdGxoOTIQACcjgcetWpEFb0fp6osUVUauSKSWdzeYySMDPiB3krzetN1U95bdrVUxQ1W3a9szctdxjwPdx07lZkQRFlornA+WS6T00rnACNsEYaGdc84BPcpdEQEREBERBG3a801o7Lzlkru1zt7MA9MeJHio/wCudt/NVX6jf4lpa9/qH/U/wqsUVHPX1DYKZm+Q84zjA8V048s3PazurLxd4tWUU2/sqasfsaXuwxpwB39V4+udt/NVX6jf4li0tTG2ee09bGIpgBISeQ5mDyD4dfiq5U2at82fcG0xZSklzRkZDSeDjwSYxbYnt4tA1nbSf5Kq/Ub/ABKxLkY6hdcVPbExzhm2oa46ko7bVupp453PaASWNBHPvWt9c7b+aqv1G/xKv6v/AJ/l/Rb8lo261Vlz3+aRbwz7RJAHs5WufLHzLUXV6uI1ZRGAzimrOyDtpfsbjPh1Xj652381VfqN/iWKDs49Gy074SJW7oXR457Unj38gqr3Cz11tjZJVQ7GP4BDgefA4Vc4xbwtsXSh1RQ11ZHTRR1AfIcAuaAOmfFTa5tpn8YKT9I/sldJWfriZvItm9giIslhERAREQEREBERAREQEREBERARFDasurrRYpp4ziZ+I4j4OPf7hk+5BD6q1m23SPoraGyVLeHyHlsZ8B4n5KDptN6h1EBVV9Q6ON3LTUOOSPU0dB8F40HZ2XO6SVdU3fDTYdh3Ic89M+OME/BdQQc4n8nddEzfTVsMjxyGkFnwPK0qPUN803W+a13aSMZ9qCc54/4Xf+hdUVf1jZWXa0SPawedU7S+JwHJx1b7/nhBJ2q5013oWVdI/LHcEHq094PrW6uV6DurqG+MpnO/AVfoOHg7+ifjx710C6agt1olbHXTPic8Zb+CcQ72EDCCURaltuEF0oWVlMXGKQkNLhg8Ej+5bSD6igpdX2eOp827eQz7+zMfYuBDs4wcgKdQFU9U6yjtb3UdAGzVY4e48tj/AHn1f/imbzeKC2U721dY2CR7CGAek72gDlU60XLSFvcC6KeeYnLqioi3c+IHd8MoLnYKiWrsdHUTv3yyRBznYxkqC8pFNHJY4qgtHaRTAB3fgg5Hy+CstBW0lfTiaimZLF0yw9PUR3KA8of4tH/nM/vQePJx+Lsn/wBh3yarWqdoOqhotJ1FTUvDIo53uc49ww1bTNeWR0uwvnYPy3Rcfdz9yCzosNLVQVkDZ6aVksTujmHIWZARRd01Da7S7ZV1TRL+bYNzvgOnvUZFryySSBrnzxD8p8fH3ZQWdFipqmGrgbNTSslid0cw5BWVARRtzv1stR21lWxj/wA2Mud8Aoj6/WXdj/WcePZ8fNBaUWrbrhT3OjZVUjy+J+QCWkdDg9VtIKhr3+of9T/Cq1Q109BK+Sndte+Mxk94B7x610K72Wmu/Y+cPlb2WdvZkDOcdcg+CjvqXbvz1V+u3+FdOPTMx81nc3vWGzkXS3EPlqZHsgfE+R7RzuwS0HPOMd/ioi63qfzyqjglm7GaMxuilGBHz0ABI6d/rKsUGlKSn7TsaqsZ2jCx+Ht5aeo+ysX1Lt356q/Xb/Ck3iXtTyqMOoXXFXPqZbgf5aq/Xb/CrGq+25vnDMsc91f/AD/L+i35LRo7nUUtO6mimfDHJI17nxnDhjrj/wB7ld7lpqjuVY6pnlna9wAIY4Ace0LV+pdu/PVX67f4Vpn1x8yVFzevcb45KD6SxUOAe2Qgxt3PIZt3Yz6wfcqjW3SoqYH0r55J4e17RrpftdMe7r0VwGlKQUrqYVVZ2Ln7yze3BOMZ+ysX1Lt356q/Xb/Cq53if1Nlqs6Z/GCk/SP7JXSVB0Ol6KgrI6mKWoc+M5Ac5uOmPBTiz9dzV7E5nIIiLJYREQEREBERAREQEREBERAREQFRvKdIRS2+P+i573H2gD95V5VQ8pFI6azQ1LRnsJfS9TXDHzwgeTVrRYqhw+0akg/qtVvXPfJrcWx1FTb3uwZQJI/WRwR8MfBdCQF8X1Y55mU8Ek0rtscbS5x8ABkoOMsb5rqIMj47Grw3Hqfwrr5TQPo2idjkTEZ9yqdggfdtVU52/bn7Z/qAO4/uVt8pn810f/OP7JQSmhfxTo/bJ+25WBV/Qv4p0ftk/bcrAg5XqYBuvpABj8NCf/Fq6DqG6izWearwDIBtjae9x6fv9y5/qf8AH+T/AJ0P7LFYfKYXfRFKB9kz8+3acf3oIDS1lOprhUVtzme+JhBed2DI492e4f5K6TaSsMsBi8yZHxgOY4hw9+fmqTpbSsN/oppn1joXxybNoYDxgEHr7fgpr/RvB/vKT/tD96CBhnn0dql8QkL4GuAeO6SM8g48QD8VbvKEQ7TO5pyDMwg/FR/+jeD/AHlJ/wBofvW5rqHzfSMUO4u7N8bNx78AjKDT0ba4LtpYwVZkMAqnOdGx20PO1uMnrhbd10FbZ6Z30cHU04GW5eXNcfA5yV78nH4uyf8A2HfJqtaDlOj7rPZr62jmJbDNJ2UsZ/ouzgH2g8exXjWF6dZrQXwnFTMeziP5Pi73fMhc/wBSM26xqmw9TUAjH5Rwfmp7ynl3bW4H7G2THty3/JBraO01DeWy3G6OdJHvIawuIMju8k9Vaa3R9jqqd0bKZsD8ejJG4gg/I+9VPTujYL1aY6w1z43Oc5rmCMHBB9vhhSf+jeD/AHlJ/wBofvQQ2mbhUae1K63zvzA+bsZW54znAcPu9yuGs766y2xracgVVQS2M/kgdXfePioqPydQxyNeLlJlpBH4IfvUX5S3uN7pmH7LaYEe0udn5BBl0npRt4jNzurpHxSOOxm45kOeXE9cZVqm0jY5ojH5gxnHDmOII9+Vs6b2HTlu7PG3zdnTxxz9+VJoI+x2ttntzaJkhkYx7i1xGDgnPKkERBH3S8Utq7Lzrf8Ahc7drc9MZ+a0Prfa/wC2/U/zUfr3+of9T/CqvSUs9bO2CmjMkjugC6ceWbntZ3Vl4vTNV26TdsbUO2tLnYjzgePVefrfa/7b9T/Na2k6bzAV0FbCIpwA52/ByzB7+8dVWqi1VggfXMpXtpCSWuOOGk8cdcJPPFth28W7632v+2/U/wA1PrkY6hdcVPXExzi2b1E3DUNDbqp1NUdr2jQCdrcjla31vtf9t+p/mq5q/wDn+X9FvyUfQ22suJeKSAybBlxyAB8Vpnyx8y1W6vV1Gq7cYjLtqOzB2l3Z8Z8F5+t9r/tv1P8ANasDYGaKlifFiRu6NzCPS7XOB784VXrbXW29jH1dO6Nr/skkH3cdFGfPFthbYvNHqW31tVHTQ9r2khwNzMDplTC5tpn8YKT9I/sldJWfriYvItm9giIslhERAREQEREBERAREQEREBERAWCspYq2klpZ27opWlrgs6ION3K312mLw3lzXRu3wzAcPHj+8LoNh1fb7pC1tRKylqgMOY92A4+LSfl1U1X0FLcaY09ZC2aM9zu4+IPcVUK3ycwPeXUVc+IfkSs3feMILfPcKOnjMk9XBGzxdIAqFq7Vjbmz6MtW98TyBJIAcyeDWjrj5/P27ycVAheRcYzIB6DezIBPrOePgq3SzV2mry2R8PZ1EJw5kg4I/cfEIL9onTjrRSuqqtuKycY2/m2+HtPf7k8oVG+p08JYwSaeUPdj8nBB+YUpY7/Q3uAOp5A2YD04XH0m/vHrUm9jZGOZI0OY4Yc0jII8EFC0HqOkpaN1urpmwbXl0T3nDSD1BPdz81ZLnqq026ndJ53FUSY9GOF4eXH3dPeoav8AJ3STzOfR1b6ZpOezczeB7OQfmvVv8nlDBKH1lVJVAc7A3Y0+3kn70FJNbLcNQsrJ+JJqhriPAZGB8MLqWp7SbzZZqVmO2GHxZ/KH7+R71GXLRFFX3B9WKiWAkNDWRgBrdrQBj4KywseyFjJJDI9owXkY3etByrS17fpy6yR1bHiCT0JmY9JhHQ49XK6hR19JXRCSkqIpmHvY7PxHco+9aZtt6O+ojMc+MdtGcO9/cfeq1J5Nju/B3T0f+KDkf+SC3195oLeMT1LO0Jw2Jh3Pce4Bo5UL5QiTpgEjBMzOPDqvNk0NSWusiq5ql9TLEdzBtDWg+OOfmpTUNjbfqVlPJVSQsY7dhgBBPdn4lBC+Turpo7FJC+oibL27jsc8B2MN5wpi8alttqp3vfURyzY9CGNwLnH146D1lVp/k2OfQugx64P/AOltUXk7o4nh1ZWS1AH9FjdgPt5J+SCC0nbqi/ajNxqGkxRy9tI/HBfnIaPf9yt2trM+72gOp27qimO9jR1cO8D5+5TtLSwUVO2ClibFEzo1owFmQcv0VqRlmmko60ltLK7O7H8m7pkjwP8AculU9VT1UYkp545WH+kxwIULetIWy7yOmLXU9Q7rJFxuPrHQqAd5NnbvRug2+uDn9pBb6m9UNPPHT9uyWplcGshjO5xJ8fAesqveUKzSVtHFX07C6SmBEjR1LPH3f3lb2n9H0lkqhVds+oqA0ta5wAa3PUgePvViQc60VqqGghFtuL9kIJMUp6Mz1B9We9dBiqIJou0imjkj67muBHxVdu2h7ZcJHTQF1HK7k9mMsJ/R/dhQ48mzt3N0G3/kc/tILjHdqKevFFTzNnmwXOEZ3BgHeT0HcMdeVvKG07p2msEMjYXulklI3yOAHToB4BTKCoa9/qH/AFP8KrduuE1umfLAQHvjMefDPePuV/vVkivHY9rK+Pst2NuOc4/cov6lUn+1TfALqx6YmPms7m97H207rrbyXVE0krad8T5DFjO7B25zyRg/FRN2vk7amqhhme+nljMfZSR7Oy7sY8cD71OU2lY6USCCunZ2rDG7AHIPVYfqVSn+tz/AKJrEvanlUodQuuKsDRVID/8AKm+AVnVfbc1zhmWOe6v/AJ/l/Rb8lp0F1qKOndTQymFskjXOkaPSAHX+74K5XTTNPc611VJPKxzgBhoGOAtP6lUn+1TfALTPrj5kqLm9bMeySi+kS6ZzBI2V34AgvIZt3bc9M4Pu96qdfd6mqp30ks7qiMS9o2R4wTwR07uqtTdKsbRupRX1Ahc/eW4HXGFg+pVJ/tU3wCrneJf2psqvaZ/GCk/SP7JXSVAW/StPQVsVUyolc6MkgEDB4wp9Z+u5q9iczkERFksIiICIiAiIgIiICIiAiIgIiICIiAiIgKPu1mobxB2dbCHEfZeOHN9hUgiDntV5PayCbtLbXsODlvaZY5vvGf7lKW2x6oa5ray+9nEOuz8I8+9w/erciDxGzs42s3OdtGNzjkn2r2iICIiAiIgIiICIiAiIgIiICIiAiIgIiICIiAiIgIiICIiAiIgIiICIiAiIgIiICIiAiIgIiICIiAiIgIiICIiAiIgIiICIiAiIgIiICIiAiIgIiICIiAiIgIiICIiAiIgIiICIiAiIgIiICIiAiIgIiIP/2Q=="/>
            <p:cNvSpPr>
              <a:spLocks noChangeAspect="1" noChangeArrowheads="1"/>
            </p:cNvSpPr>
            <p:nvPr/>
          </p:nvSpPr>
          <p:spPr bwMode="auto">
            <a:xfrm>
              <a:off x="-12341225" y="-69030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46" name="Image 4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67582" y="246630"/>
              <a:ext cx="547799" cy="545131"/>
            </a:xfrm>
            <a:prstGeom prst="rect">
              <a:avLst/>
            </a:prstGeom>
            <a:noFill/>
            <a:ln>
              <a:noFill/>
            </a:ln>
          </p:spPr>
        </p:pic>
        <p:sp>
          <p:nvSpPr>
            <p:cNvPr id="47" name="Rectangle à coins arrondis 46"/>
            <p:cNvSpPr/>
            <p:nvPr/>
          </p:nvSpPr>
          <p:spPr>
            <a:xfrm rot="18817772">
              <a:off x="-12367842" y="-387522"/>
              <a:ext cx="1462624" cy="1461600"/>
            </a:xfrm>
            <a:prstGeom prst="roundRect">
              <a:avLst>
                <a:gd name="adj" fmla="val 5944"/>
              </a:avLst>
            </a:prstGeom>
            <a:solidFill>
              <a:srgbClr val="B7D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8" name="Rectangle à coins arrondis 47"/>
            <p:cNvSpPr/>
            <p:nvPr/>
          </p:nvSpPr>
          <p:spPr>
            <a:xfrm rot="18817772">
              <a:off x="-11063777" y="-857858"/>
              <a:ext cx="1155175" cy="1155600"/>
            </a:xfrm>
            <a:prstGeom prst="roundRect">
              <a:avLst>
                <a:gd name="adj" fmla="val 5944"/>
              </a:avLst>
            </a:prstGeom>
            <a:solidFill>
              <a:srgbClr val="7DC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9" name="Rectangle à coins arrondis 48"/>
            <p:cNvSpPr/>
            <p:nvPr/>
          </p:nvSpPr>
          <p:spPr>
            <a:xfrm rot="18817772">
              <a:off x="-9542112" y="-1020341"/>
              <a:ext cx="810000" cy="810848"/>
            </a:xfrm>
            <a:prstGeom prst="roundRect">
              <a:avLst>
                <a:gd name="adj" fmla="val 5944"/>
              </a:avLst>
            </a:prstGeom>
            <a:solidFill>
              <a:srgbClr val="645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0" name="Rectangle à coins arrondis 49"/>
            <p:cNvSpPr/>
            <p:nvPr/>
          </p:nvSpPr>
          <p:spPr>
            <a:xfrm rot="18817772">
              <a:off x="-11514294" y="-803409"/>
              <a:ext cx="810000" cy="810848"/>
            </a:xfrm>
            <a:prstGeom prst="roundRect">
              <a:avLst>
                <a:gd name="adj" fmla="val 5944"/>
              </a:avLst>
            </a:prstGeom>
            <a:solidFill>
              <a:srgbClr val="E1DFDA">
                <a:alpha val="4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1" name="Rectangle à coins arrondis 50"/>
            <p:cNvSpPr/>
            <p:nvPr/>
          </p:nvSpPr>
          <p:spPr>
            <a:xfrm rot="18817772">
              <a:off x="-12839621" y="-285774"/>
              <a:ext cx="810000" cy="810848"/>
            </a:xfrm>
            <a:prstGeom prst="roundRect">
              <a:avLst>
                <a:gd name="adj" fmla="val 5944"/>
              </a:avLst>
            </a:prstGeom>
            <a:solidFill>
              <a:srgbClr val="645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 name="Rectangle à coins arrondis 51"/>
            <p:cNvSpPr/>
            <p:nvPr/>
          </p:nvSpPr>
          <p:spPr>
            <a:xfrm rot="18817772">
              <a:off x="-9420680" y="-59298"/>
              <a:ext cx="607711" cy="615650"/>
            </a:xfrm>
            <a:prstGeom prst="roundRect">
              <a:avLst>
                <a:gd name="adj" fmla="val 5944"/>
              </a:avLst>
            </a:prstGeom>
            <a:solidFill>
              <a:srgbClr val="B8E3E8">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3" name="Rectangle à coins arrondis 52"/>
            <p:cNvSpPr/>
            <p:nvPr/>
          </p:nvSpPr>
          <p:spPr>
            <a:xfrm rot="18817772">
              <a:off x="-9781055" y="35103"/>
              <a:ext cx="381600" cy="381801"/>
            </a:xfrm>
            <a:prstGeom prst="roundRect">
              <a:avLst>
                <a:gd name="adj" fmla="val 5944"/>
              </a:avLst>
            </a:prstGeom>
            <a:solidFill>
              <a:srgbClr val="64518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 name="Rectangle à coins arrondis 53"/>
            <p:cNvSpPr/>
            <p:nvPr/>
          </p:nvSpPr>
          <p:spPr>
            <a:xfrm rot="18817772">
              <a:off x="-8821085" y="-423598"/>
              <a:ext cx="615600" cy="615650"/>
            </a:xfrm>
            <a:prstGeom prst="roundRect">
              <a:avLst>
                <a:gd name="adj" fmla="val 5944"/>
              </a:avLst>
            </a:prstGeom>
            <a:solidFill>
              <a:srgbClr val="B0BF3B">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 name="Rectangle à coins arrondis 54"/>
            <p:cNvSpPr/>
            <p:nvPr/>
          </p:nvSpPr>
          <p:spPr>
            <a:xfrm rot="18817772">
              <a:off x="-8485184" y="301334"/>
              <a:ext cx="381600" cy="381801"/>
            </a:xfrm>
            <a:prstGeom prst="roundRect">
              <a:avLst>
                <a:gd name="adj" fmla="val 5944"/>
              </a:avLst>
            </a:prstGeom>
            <a:solidFill>
              <a:srgbClr val="E35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6" name="Rectangle à coins arrondis 55"/>
            <p:cNvSpPr/>
            <p:nvPr/>
          </p:nvSpPr>
          <p:spPr>
            <a:xfrm rot="18817772">
              <a:off x="-10515336" y="649782"/>
              <a:ext cx="174241" cy="180000"/>
            </a:xfrm>
            <a:prstGeom prst="roundRect">
              <a:avLst>
                <a:gd name="adj" fmla="val 5944"/>
              </a:avLst>
            </a:prstGeom>
            <a:solidFill>
              <a:srgbClr val="E35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7" name="Rectangle à coins arrondis 56"/>
            <p:cNvSpPr/>
            <p:nvPr/>
          </p:nvSpPr>
          <p:spPr>
            <a:xfrm rot="18817772">
              <a:off x="-10434657" y="812074"/>
              <a:ext cx="468000" cy="468000"/>
            </a:xfrm>
            <a:prstGeom prst="roundRect">
              <a:avLst>
                <a:gd name="adj" fmla="val 5944"/>
              </a:avLst>
            </a:prstGeom>
            <a:solidFill>
              <a:srgbClr val="B8E3E8">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8" name="Rectangle à coins arrondis 57"/>
            <p:cNvSpPr/>
            <p:nvPr/>
          </p:nvSpPr>
          <p:spPr>
            <a:xfrm rot="18817772">
              <a:off x="-10929792" y="892622"/>
              <a:ext cx="288000" cy="288000"/>
            </a:xfrm>
            <a:prstGeom prst="roundRect">
              <a:avLst>
                <a:gd name="adj" fmla="val 5944"/>
              </a:avLst>
            </a:prstGeom>
            <a:solidFill>
              <a:srgbClr val="645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 name="Rectangle à coins arrondis 58"/>
            <p:cNvSpPr/>
            <p:nvPr/>
          </p:nvSpPr>
          <p:spPr>
            <a:xfrm rot="18817772">
              <a:off x="-11253426" y="325301"/>
              <a:ext cx="612000" cy="612000"/>
            </a:xfrm>
            <a:prstGeom prst="roundRect">
              <a:avLst>
                <a:gd name="adj" fmla="val 5944"/>
              </a:avLst>
            </a:prstGeom>
            <a:solidFill>
              <a:srgbClr val="E1DFDA">
                <a:alpha val="4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0" name="Rectangle à coins arrondis 59"/>
            <p:cNvSpPr/>
            <p:nvPr/>
          </p:nvSpPr>
          <p:spPr>
            <a:xfrm rot="18817772">
              <a:off x="-9979020" y="-383466"/>
              <a:ext cx="504000" cy="504000"/>
            </a:xfrm>
            <a:prstGeom prst="roundRect">
              <a:avLst>
                <a:gd name="adj" fmla="val 5561"/>
              </a:avLst>
            </a:prstGeom>
            <a:noFill/>
            <a:ln>
              <a:solidFill>
                <a:srgbClr val="CAD6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61" name="Image 60"/>
          <p:cNvPicPr>
            <a:picLocks noChangeAspect="1"/>
          </p:cNvPicPr>
          <p:nvPr userDrawn="1"/>
        </p:nvPicPr>
        <p:blipFill rotWithShape="1">
          <a:blip r:embed="rId3"/>
          <a:srcRect l="2784" t="9402"/>
          <a:stretch/>
        </p:blipFill>
        <p:spPr>
          <a:xfrm>
            <a:off x="-9526" y="-9525"/>
            <a:ext cx="4824437" cy="2607028"/>
          </a:xfrm>
          <a:prstGeom prst="rect">
            <a:avLst/>
          </a:prstGeom>
        </p:spPr>
      </p:pic>
      <p:pic>
        <p:nvPicPr>
          <p:cNvPr id="62" name="Image 6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40692" y="5962936"/>
            <a:ext cx="1721250" cy="810000"/>
          </a:xfrm>
          <a:prstGeom prst="rect">
            <a:avLst/>
          </a:prstGeom>
        </p:spPr>
      </p:pic>
    </p:spTree>
    <p:extLst>
      <p:ext uri="{BB962C8B-B14F-4D97-AF65-F5344CB8AC3E}">
        <p14:creationId xmlns:p14="http://schemas.microsoft.com/office/powerpoint/2010/main" val="2817348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6540" y="1825625"/>
            <a:ext cx="7228810" cy="4351338"/>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Slide Number Placeholder 5"/>
          <p:cNvSpPr>
            <a:spLocks noGrp="1"/>
          </p:cNvSpPr>
          <p:nvPr>
            <p:ph type="sldNum" sz="quarter" idx="12"/>
          </p:nvPr>
        </p:nvSpPr>
        <p:spPr>
          <a:xfrm>
            <a:off x="226699" y="6356351"/>
            <a:ext cx="2057400" cy="365125"/>
          </a:xfrm>
          <a:prstGeom prst="rect">
            <a:avLst/>
          </a:prstGeom>
        </p:spPr>
        <p:txBody>
          <a:bodyPr/>
          <a:lstStyle>
            <a:lvl1pPr algn="l">
              <a:defRPr>
                <a:solidFill>
                  <a:schemeClr val="accent5">
                    <a:lumMod val="90000"/>
                    <a:lumOff val="10000"/>
                  </a:schemeClr>
                </a:solidFill>
              </a:defRPr>
            </a:lvl1pPr>
          </a:lstStyle>
          <a:p>
            <a:fld id="{37335952-48FD-4E20-A493-00B90AA88450}" type="slidenum">
              <a:rPr lang="fr-CA" smtClean="0"/>
              <a:pPr/>
              <a:t>‹N°›</a:t>
            </a:fld>
            <a:endParaRPr lang="fr-CA"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0059" y="5962936"/>
            <a:ext cx="1721250" cy="810000"/>
          </a:xfrm>
          <a:prstGeom prst="rect">
            <a:avLst/>
          </a:prstGeom>
        </p:spPr>
      </p:pic>
      <p:sp>
        <p:nvSpPr>
          <p:cNvPr id="9" name="Title Placeholder 1"/>
          <p:cNvSpPr>
            <a:spLocks noGrp="1"/>
          </p:cNvSpPr>
          <p:nvPr>
            <p:ph type="title"/>
          </p:nvPr>
        </p:nvSpPr>
        <p:spPr>
          <a:xfrm>
            <a:off x="1286540" y="365126"/>
            <a:ext cx="7228810" cy="1325563"/>
          </a:xfrm>
          <a:prstGeom prst="rect">
            <a:avLst/>
          </a:prstGeom>
        </p:spPr>
        <p:txBody>
          <a:bodyPr vert="horz" lIns="91440" tIns="45720" rIns="91440" bIns="45720" rtlCol="0" anchor="ctr">
            <a:normAutofit/>
          </a:bodyPr>
          <a:lstStyle>
            <a:lvl1pPr>
              <a:defRPr>
                <a:solidFill>
                  <a:schemeClr val="accent5">
                    <a:lumMod val="90000"/>
                    <a:lumOff val="10000"/>
                  </a:schemeClr>
                </a:solidFill>
                <a:latin typeface="Arial" panose="020B0604020202020204" pitchFamily="34" charset="0"/>
                <a:cs typeface="Arial" panose="020B0604020202020204"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1685678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335844" y="365126"/>
            <a:ext cx="7179506" cy="1325563"/>
          </a:xfrm>
          <a:prstGeom prst="rect">
            <a:avLst/>
          </a:prstGeom>
        </p:spPr>
        <p:txBody>
          <a:bodyPr/>
          <a:lstStyle>
            <a:lvl1pPr>
              <a:defRPr b="0">
                <a:solidFill>
                  <a:schemeClr val="accent5">
                    <a:lumMod val="90000"/>
                    <a:lumOff val="10000"/>
                  </a:schemeClr>
                </a:solidFill>
                <a:latin typeface="Arial" panose="020B0604020202020204" pitchFamily="34" charset="0"/>
                <a:ea typeface="Arial Unicode MS" panose="020B0604020202020204" pitchFamily="34" charset="-128"/>
                <a:cs typeface="Arial" panose="020B0604020202020204" pitchFamily="34" charset="0"/>
              </a:defRPr>
            </a:lvl1pPr>
          </a:lstStyle>
          <a:p>
            <a:r>
              <a:rPr lang="fr-FR" dirty="0"/>
              <a:t>Modifiez le style du titre</a:t>
            </a:r>
            <a:endParaRPr lang="en-US" dirty="0"/>
          </a:p>
        </p:txBody>
      </p:sp>
      <p:sp>
        <p:nvSpPr>
          <p:cNvPr id="3" name="Content Placeholder 2"/>
          <p:cNvSpPr>
            <a:spLocks noGrp="1"/>
          </p:cNvSpPr>
          <p:nvPr>
            <p:ph idx="1"/>
          </p:nvPr>
        </p:nvSpPr>
        <p:spPr>
          <a:xfrm>
            <a:off x="1005014" y="1825625"/>
            <a:ext cx="7510336" cy="4351338"/>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Slide Number Placeholder 5"/>
          <p:cNvSpPr>
            <a:spLocks noGrp="1"/>
          </p:cNvSpPr>
          <p:nvPr>
            <p:ph type="sldNum" sz="quarter" idx="12"/>
          </p:nvPr>
        </p:nvSpPr>
        <p:spPr>
          <a:xfrm>
            <a:off x="226699" y="6356351"/>
            <a:ext cx="2057400" cy="365125"/>
          </a:xfrm>
          <a:prstGeom prst="rect">
            <a:avLst/>
          </a:prstGeom>
        </p:spPr>
        <p:txBody>
          <a:bodyPr/>
          <a:lstStyle>
            <a:lvl1pPr algn="l">
              <a:defRPr/>
            </a:lvl1pPr>
          </a:lstStyle>
          <a:p>
            <a:fld id="{37335952-48FD-4E20-A493-00B90AA88450}" type="slidenum">
              <a:rPr lang="fr-CA" smtClean="0"/>
              <a:pPr/>
              <a:t>‹N°›</a:t>
            </a:fld>
            <a:endParaRPr lang="fr-CA"/>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0059" y="5994835"/>
            <a:ext cx="1721250" cy="810000"/>
          </a:xfrm>
          <a:prstGeom prst="rect">
            <a:avLst/>
          </a:prstGeom>
        </p:spPr>
      </p:pic>
    </p:spTree>
    <p:extLst>
      <p:ext uri="{BB962C8B-B14F-4D97-AF65-F5344CB8AC3E}">
        <p14:creationId xmlns:p14="http://schemas.microsoft.com/office/powerpoint/2010/main" val="3751882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A94F286-7853-4B7C-9ABC-A2660DB77C47}" type="datetimeFigureOut">
              <a:rPr lang="fr-CA" smtClean="0"/>
              <a:t>2024-01-18</a:t>
            </a:fld>
            <a:endParaRPr lang="fr-CA"/>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fr-CA"/>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7335952-48FD-4E20-A493-00B90AA88450}" type="slidenum">
              <a:rPr lang="fr-CA" smtClean="0"/>
              <a:t>‹N°›</a:t>
            </a:fld>
            <a:endParaRPr lang="fr-CA"/>
          </a:p>
        </p:txBody>
      </p:sp>
    </p:spTree>
    <p:extLst>
      <p:ext uri="{BB962C8B-B14F-4D97-AF65-F5344CB8AC3E}">
        <p14:creationId xmlns:p14="http://schemas.microsoft.com/office/powerpoint/2010/main" val="944832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173516" y="365126"/>
            <a:ext cx="7341833" cy="1325563"/>
          </a:xfrm>
          <a:prstGeom prst="rect">
            <a:avLst/>
          </a:prstGeom>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A94F286-7853-4B7C-9ABC-A2660DB77C47}" type="datetimeFigureOut">
              <a:rPr lang="fr-CA" smtClean="0"/>
              <a:t>2024-01-18</a:t>
            </a:fld>
            <a:endParaRPr lang="fr-CA"/>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fr-CA"/>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7335952-48FD-4E20-A493-00B90AA88450}" type="slidenum">
              <a:rPr lang="fr-CA" smtClean="0"/>
              <a:t>‹N°›</a:t>
            </a:fld>
            <a:endParaRPr lang="fr-CA"/>
          </a:p>
        </p:txBody>
      </p:sp>
    </p:spTree>
    <p:extLst>
      <p:ext uri="{BB962C8B-B14F-4D97-AF65-F5344CB8AC3E}">
        <p14:creationId xmlns:p14="http://schemas.microsoft.com/office/powerpoint/2010/main" val="2868312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CA94F286-7853-4B7C-9ABC-A2660DB77C47}" type="datetimeFigureOut">
              <a:rPr lang="fr-CA" smtClean="0"/>
              <a:t>2024-01-18</a:t>
            </a:fld>
            <a:endParaRPr lang="fr-CA"/>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fr-CA"/>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37335952-48FD-4E20-A493-00B90AA88450}" type="slidenum">
              <a:rPr lang="fr-CA" smtClean="0"/>
              <a:t>‹N°›</a:t>
            </a:fld>
            <a:endParaRPr lang="fr-CA"/>
          </a:p>
        </p:txBody>
      </p:sp>
    </p:spTree>
    <p:extLst>
      <p:ext uri="{BB962C8B-B14F-4D97-AF65-F5344CB8AC3E}">
        <p14:creationId xmlns:p14="http://schemas.microsoft.com/office/powerpoint/2010/main" val="2865369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173516" y="365126"/>
            <a:ext cx="7341833" cy="1325563"/>
          </a:xfrm>
          <a:prstGeom prst="rect">
            <a:avLst/>
          </a:prstGeom>
        </p:spPr>
        <p:txBody>
          <a:bodyPr/>
          <a:lstStyle/>
          <a:p>
            <a:r>
              <a:rPr lang="fr-FR"/>
              <a:t>Modifiez le style du titre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CA94F286-7853-4B7C-9ABC-A2660DB77C47}" type="datetimeFigureOut">
              <a:rPr lang="fr-CA" smtClean="0"/>
              <a:t>2024-01-18</a:t>
            </a:fld>
            <a:endParaRPr lang="fr-CA"/>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fr-CA"/>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37335952-48FD-4E20-A493-00B90AA88450}" type="slidenum">
              <a:rPr lang="fr-CA" smtClean="0"/>
              <a:t>‹N°›</a:t>
            </a:fld>
            <a:endParaRPr lang="fr-CA"/>
          </a:p>
        </p:txBody>
      </p:sp>
    </p:spTree>
    <p:extLst>
      <p:ext uri="{BB962C8B-B14F-4D97-AF65-F5344CB8AC3E}">
        <p14:creationId xmlns:p14="http://schemas.microsoft.com/office/powerpoint/2010/main" val="3670407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135780" y="365126"/>
            <a:ext cx="7379569" cy="1325563"/>
          </a:xfrm>
        </p:spPr>
        <p:txBody>
          <a:bodyPr/>
          <a:lstStyle>
            <a:lvl1pPr>
              <a:defRPr b="0">
                <a:solidFill>
                  <a:schemeClr val="accent5">
                    <a:lumMod val="90000"/>
                    <a:lumOff val="10000"/>
                  </a:schemeClr>
                </a:solidFill>
                <a:latin typeface="Arial" panose="020B0604020202020204" pitchFamily="34" charset="0"/>
                <a:ea typeface="Arial Unicode MS" panose="020B0604020202020204" pitchFamily="34" charset="-128"/>
                <a:cs typeface="Arial" panose="020B0604020202020204" pitchFamily="34" charset="0"/>
              </a:defRPr>
            </a:lvl1pPr>
          </a:lstStyle>
          <a:p>
            <a:r>
              <a:rPr lang="fr-FR"/>
              <a:t>Modifiez le style du titre</a:t>
            </a:r>
            <a:endParaRPr lang="en-US" dirty="0"/>
          </a:p>
        </p:txBody>
      </p:sp>
      <p:sp>
        <p:nvSpPr>
          <p:cNvPr id="3" name="Content Placeholder 2"/>
          <p:cNvSpPr>
            <a:spLocks noGrp="1"/>
          </p:cNvSpPr>
          <p:nvPr>
            <p:ph idx="1"/>
          </p:nvPr>
        </p:nvSpPr>
        <p:spPr>
          <a:xfrm>
            <a:off x="1135780" y="1825625"/>
            <a:ext cx="737957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Slide Number Placeholder 5"/>
          <p:cNvSpPr>
            <a:spLocks noGrp="1"/>
          </p:cNvSpPr>
          <p:nvPr>
            <p:ph type="sldNum" sz="quarter" idx="12"/>
          </p:nvPr>
        </p:nvSpPr>
        <p:spPr>
          <a:xfrm>
            <a:off x="226699" y="6356351"/>
            <a:ext cx="2057400" cy="365125"/>
          </a:xfrm>
        </p:spPr>
        <p:txBody>
          <a:bodyPr/>
          <a:lstStyle>
            <a:lvl1pPr algn="l">
              <a:defRPr/>
            </a:lvl1pPr>
          </a:lstStyle>
          <a:p>
            <a:fld id="{37335952-48FD-4E20-A493-00B90AA88450}" type="slidenum">
              <a:rPr lang="fr-CA" smtClean="0"/>
              <a:pPr/>
              <a:t>‹N°›</a:t>
            </a:fld>
            <a:endParaRPr lang="fr-CA"/>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0059" y="5962936"/>
            <a:ext cx="1721250" cy="810000"/>
          </a:xfrm>
          <a:prstGeom prst="rect">
            <a:avLst/>
          </a:prstGeom>
        </p:spPr>
      </p:pic>
    </p:spTree>
    <p:extLst>
      <p:ext uri="{BB962C8B-B14F-4D97-AF65-F5344CB8AC3E}">
        <p14:creationId xmlns:p14="http://schemas.microsoft.com/office/powerpoint/2010/main" val="2055317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CA94F286-7853-4B7C-9ABC-A2660DB77C47}" type="datetimeFigureOut">
              <a:rPr lang="fr-CA" smtClean="0"/>
              <a:t>2024-01-18</a:t>
            </a:fld>
            <a:endParaRPr lang="fr-CA"/>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fr-CA"/>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7335952-48FD-4E20-A493-00B90AA88450}" type="slidenum">
              <a:rPr lang="fr-CA" smtClean="0"/>
              <a:t>‹N°›</a:t>
            </a:fld>
            <a:endParaRPr lang="fr-CA"/>
          </a:p>
        </p:txBody>
      </p:sp>
    </p:spTree>
    <p:extLst>
      <p:ext uri="{BB962C8B-B14F-4D97-AF65-F5344CB8AC3E}">
        <p14:creationId xmlns:p14="http://schemas.microsoft.com/office/powerpoint/2010/main" val="4208503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A94F286-7853-4B7C-9ABC-A2660DB77C47}" type="datetimeFigureOut">
              <a:rPr lang="fr-CA" smtClean="0"/>
              <a:t>2024-01-18</a:t>
            </a:fld>
            <a:endParaRPr lang="fr-CA"/>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fr-CA"/>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7335952-48FD-4E20-A493-00B90AA88450}" type="slidenum">
              <a:rPr lang="fr-CA" smtClean="0"/>
              <a:t>‹N°›</a:t>
            </a:fld>
            <a:endParaRPr lang="fr-CA"/>
          </a:p>
        </p:txBody>
      </p:sp>
    </p:spTree>
    <p:extLst>
      <p:ext uri="{BB962C8B-B14F-4D97-AF65-F5344CB8AC3E}">
        <p14:creationId xmlns:p14="http://schemas.microsoft.com/office/powerpoint/2010/main" val="2987040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A94F286-7853-4B7C-9ABC-A2660DB77C47}" type="datetimeFigureOut">
              <a:rPr lang="fr-CA" smtClean="0"/>
              <a:t>2024-01-18</a:t>
            </a:fld>
            <a:endParaRPr lang="fr-CA"/>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fr-CA"/>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7335952-48FD-4E20-A493-00B90AA88450}" type="slidenum">
              <a:rPr lang="fr-CA" smtClean="0"/>
              <a:t>‹N°›</a:t>
            </a:fld>
            <a:endParaRPr lang="fr-CA"/>
          </a:p>
        </p:txBody>
      </p:sp>
    </p:spTree>
    <p:extLst>
      <p:ext uri="{BB962C8B-B14F-4D97-AF65-F5344CB8AC3E}">
        <p14:creationId xmlns:p14="http://schemas.microsoft.com/office/powerpoint/2010/main" val="1211331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1173516" y="365126"/>
            <a:ext cx="7341833" cy="1325563"/>
          </a:xfrm>
          <a:prstGeom prst="rect">
            <a:avLst/>
          </a:prstGeom>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A94F286-7853-4B7C-9ABC-A2660DB77C47}" type="datetimeFigureOut">
              <a:rPr lang="fr-CA" smtClean="0"/>
              <a:t>2024-01-18</a:t>
            </a:fld>
            <a:endParaRPr lang="fr-CA"/>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fr-CA"/>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7335952-48FD-4E20-A493-00B90AA88450}" type="slidenum">
              <a:rPr lang="fr-CA" smtClean="0"/>
              <a:t>‹N°›</a:t>
            </a:fld>
            <a:endParaRPr lang="fr-CA"/>
          </a:p>
        </p:txBody>
      </p:sp>
    </p:spTree>
    <p:extLst>
      <p:ext uri="{BB962C8B-B14F-4D97-AF65-F5344CB8AC3E}">
        <p14:creationId xmlns:p14="http://schemas.microsoft.com/office/powerpoint/2010/main" val="3145213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A94F286-7853-4B7C-9ABC-A2660DB77C47}" type="datetimeFigureOut">
              <a:rPr lang="fr-CA" smtClean="0"/>
              <a:t>2024-01-18</a:t>
            </a:fld>
            <a:endParaRPr lang="fr-CA"/>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fr-CA"/>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7335952-48FD-4E20-A493-00B90AA88450}" type="slidenum">
              <a:rPr lang="fr-CA" smtClean="0"/>
              <a:t>‹N°›</a:t>
            </a:fld>
            <a:endParaRPr lang="fr-CA"/>
          </a:p>
        </p:txBody>
      </p:sp>
    </p:spTree>
    <p:extLst>
      <p:ext uri="{BB962C8B-B14F-4D97-AF65-F5344CB8AC3E}">
        <p14:creationId xmlns:p14="http://schemas.microsoft.com/office/powerpoint/2010/main" val="1890652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335844" y="365126"/>
            <a:ext cx="7179506" cy="1325563"/>
          </a:xfrm>
        </p:spPr>
        <p:txBody>
          <a:bodyPr/>
          <a:lstStyle>
            <a:lvl1pPr>
              <a:defRPr b="0">
                <a:solidFill>
                  <a:schemeClr val="accent5">
                    <a:lumMod val="90000"/>
                    <a:lumOff val="10000"/>
                  </a:schemeClr>
                </a:solidFill>
                <a:latin typeface="Arial" panose="020B0604020202020204" pitchFamily="34" charset="0"/>
                <a:ea typeface="Arial Unicode MS" panose="020B0604020202020204" pitchFamily="34" charset="-128"/>
                <a:cs typeface="Arial" panose="020B0604020202020204" pitchFamily="34" charset="0"/>
              </a:defRPr>
            </a:lvl1pPr>
          </a:lstStyle>
          <a:p>
            <a:r>
              <a:rPr lang="fr-FR"/>
              <a:t>Modifiez le style du titre</a:t>
            </a:r>
            <a:endParaRPr lang="en-US" dirty="0"/>
          </a:p>
        </p:txBody>
      </p:sp>
      <p:sp>
        <p:nvSpPr>
          <p:cNvPr id="3" name="Content Placeholder 2"/>
          <p:cNvSpPr>
            <a:spLocks noGrp="1"/>
          </p:cNvSpPr>
          <p:nvPr>
            <p:ph idx="1"/>
          </p:nvPr>
        </p:nvSpPr>
        <p:spPr>
          <a:xfrm>
            <a:off x="1005014" y="1825625"/>
            <a:ext cx="7510336"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Slide Number Placeholder 5"/>
          <p:cNvSpPr>
            <a:spLocks noGrp="1"/>
          </p:cNvSpPr>
          <p:nvPr>
            <p:ph type="sldNum" sz="quarter" idx="12"/>
          </p:nvPr>
        </p:nvSpPr>
        <p:spPr>
          <a:xfrm>
            <a:off x="226699" y="6356351"/>
            <a:ext cx="2057400" cy="365125"/>
          </a:xfrm>
        </p:spPr>
        <p:txBody>
          <a:bodyPr/>
          <a:lstStyle>
            <a:lvl1pPr algn="l">
              <a:defRPr/>
            </a:lvl1pPr>
          </a:lstStyle>
          <a:p>
            <a:fld id="{37335952-48FD-4E20-A493-00B90AA88450}" type="slidenum">
              <a:rPr lang="fr-CA" smtClean="0"/>
              <a:pPr/>
              <a:t>‹N°›</a:t>
            </a:fld>
            <a:endParaRPr lang="fr-CA"/>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0059" y="5994835"/>
            <a:ext cx="1721250" cy="810000"/>
          </a:xfrm>
          <a:prstGeom prst="rect">
            <a:avLst/>
          </a:prstGeom>
        </p:spPr>
      </p:pic>
    </p:spTree>
    <p:extLst>
      <p:ext uri="{BB962C8B-B14F-4D97-AF65-F5344CB8AC3E}">
        <p14:creationId xmlns:p14="http://schemas.microsoft.com/office/powerpoint/2010/main" val="477716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A94F286-7853-4B7C-9ABC-A2660DB77C47}" type="datetimeFigureOut">
              <a:rPr lang="fr-CA" smtClean="0"/>
              <a:t>2024-01-18</a:t>
            </a:fld>
            <a:endParaRPr lang="fr-CA"/>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fr-CA"/>
          </a:p>
        </p:txBody>
      </p:sp>
      <p:sp>
        <p:nvSpPr>
          <p:cNvPr id="6" name="Slide Number Placeholder 5"/>
          <p:cNvSpPr>
            <a:spLocks noGrp="1"/>
          </p:cNvSpPr>
          <p:nvPr>
            <p:ph type="sldNum" sz="quarter" idx="12"/>
          </p:nvPr>
        </p:nvSpPr>
        <p:spPr/>
        <p:txBody>
          <a:bodyPr/>
          <a:lstStyle/>
          <a:p>
            <a:fld id="{37335952-48FD-4E20-A493-00B90AA88450}" type="slidenum">
              <a:rPr lang="fr-CA" smtClean="0"/>
              <a:t>‹N°›</a:t>
            </a:fld>
            <a:endParaRPr lang="fr-CA"/>
          </a:p>
        </p:txBody>
      </p:sp>
    </p:spTree>
    <p:extLst>
      <p:ext uri="{BB962C8B-B14F-4D97-AF65-F5344CB8AC3E}">
        <p14:creationId xmlns:p14="http://schemas.microsoft.com/office/powerpoint/2010/main" val="13353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A94F286-7853-4B7C-9ABC-A2660DB77C47}" type="datetimeFigureOut">
              <a:rPr lang="fr-CA" smtClean="0"/>
              <a:t>2024-01-18</a:t>
            </a:fld>
            <a:endParaRPr lang="fr-CA"/>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fr-CA"/>
          </a:p>
        </p:txBody>
      </p:sp>
      <p:sp>
        <p:nvSpPr>
          <p:cNvPr id="7" name="Slide Number Placeholder 6"/>
          <p:cNvSpPr>
            <a:spLocks noGrp="1"/>
          </p:cNvSpPr>
          <p:nvPr>
            <p:ph type="sldNum" sz="quarter" idx="12"/>
          </p:nvPr>
        </p:nvSpPr>
        <p:spPr/>
        <p:txBody>
          <a:bodyPr/>
          <a:lstStyle/>
          <a:p>
            <a:fld id="{37335952-48FD-4E20-A493-00B90AA88450}" type="slidenum">
              <a:rPr lang="fr-CA" smtClean="0"/>
              <a:t>‹N°›</a:t>
            </a:fld>
            <a:endParaRPr lang="fr-CA"/>
          </a:p>
        </p:txBody>
      </p:sp>
    </p:spTree>
    <p:extLst>
      <p:ext uri="{BB962C8B-B14F-4D97-AF65-F5344CB8AC3E}">
        <p14:creationId xmlns:p14="http://schemas.microsoft.com/office/powerpoint/2010/main" val="891879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CA94F286-7853-4B7C-9ABC-A2660DB77C47}" type="datetimeFigureOut">
              <a:rPr lang="fr-CA" smtClean="0"/>
              <a:t>2024-01-18</a:t>
            </a:fld>
            <a:endParaRPr lang="fr-CA"/>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fr-CA"/>
          </a:p>
        </p:txBody>
      </p:sp>
      <p:sp>
        <p:nvSpPr>
          <p:cNvPr id="9" name="Slide Number Placeholder 8"/>
          <p:cNvSpPr>
            <a:spLocks noGrp="1"/>
          </p:cNvSpPr>
          <p:nvPr>
            <p:ph type="sldNum" sz="quarter" idx="12"/>
          </p:nvPr>
        </p:nvSpPr>
        <p:spPr/>
        <p:txBody>
          <a:bodyPr/>
          <a:lstStyle/>
          <a:p>
            <a:fld id="{37335952-48FD-4E20-A493-00B90AA88450}" type="slidenum">
              <a:rPr lang="fr-CA" smtClean="0"/>
              <a:t>‹N°›</a:t>
            </a:fld>
            <a:endParaRPr lang="fr-CA"/>
          </a:p>
        </p:txBody>
      </p:sp>
    </p:spTree>
    <p:extLst>
      <p:ext uri="{BB962C8B-B14F-4D97-AF65-F5344CB8AC3E}">
        <p14:creationId xmlns:p14="http://schemas.microsoft.com/office/powerpoint/2010/main" val="1455249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CA94F286-7853-4B7C-9ABC-A2660DB77C47}" type="datetimeFigureOut">
              <a:rPr lang="fr-CA" smtClean="0"/>
              <a:t>2024-01-18</a:t>
            </a:fld>
            <a:endParaRPr lang="fr-CA"/>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fr-CA"/>
          </a:p>
        </p:txBody>
      </p:sp>
      <p:sp>
        <p:nvSpPr>
          <p:cNvPr id="5" name="Slide Number Placeholder 4"/>
          <p:cNvSpPr>
            <a:spLocks noGrp="1"/>
          </p:cNvSpPr>
          <p:nvPr>
            <p:ph type="sldNum" sz="quarter" idx="12"/>
          </p:nvPr>
        </p:nvSpPr>
        <p:spPr/>
        <p:txBody>
          <a:bodyPr/>
          <a:lstStyle/>
          <a:p>
            <a:fld id="{37335952-48FD-4E20-A493-00B90AA88450}" type="slidenum">
              <a:rPr lang="fr-CA" smtClean="0"/>
              <a:t>‹N°›</a:t>
            </a:fld>
            <a:endParaRPr lang="fr-CA"/>
          </a:p>
        </p:txBody>
      </p:sp>
    </p:spTree>
    <p:extLst>
      <p:ext uri="{BB962C8B-B14F-4D97-AF65-F5344CB8AC3E}">
        <p14:creationId xmlns:p14="http://schemas.microsoft.com/office/powerpoint/2010/main" val="3943279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CA94F286-7853-4B7C-9ABC-A2660DB77C47}" type="datetimeFigureOut">
              <a:rPr lang="fr-CA" smtClean="0"/>
              <a:t>2024-01-18</a:t>
            </a:fld>
            <a:endParaRPr lang="fr-CA"/>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fr-CA"/>
          </a:p>
        </p:txBody>
      </p:sp>
      <p:sp>
        <p:nvSpPr>
          <p:cNvPr id="4" name="Slide Number Placeholder 3"/>
          <p:cNvSpPr>
            <a:spLocks noGrp="1"/>
          </p:cNvSpPr>
          <p:nvPr>
            <p:ph type="sldNum" sz="quarter" idx="12"/>
          </p:nvPr>
        </p:nvSpPr>
        <p:spPr/>
        <p:txBody>
          <a:bodyPr/>
          <a:lstStyle/>
          <a:p>
            <a:fld id="{37335952-48FD-4E20-A493-00B90AA88450}" type="slidenum">
              <a:rPr lang="fr-CA" smtClean="0"/>
              <a:t>‹N°›</a:t>
            </a:fld>
            <a:endParaRPr lang="fr-CA"/>
          </a:p>
        </p:txBody>
      </p:sp>
    </p:spTree>
    <p:extLst>
      <p:ext uri="{BB962C8B-B14F-4D97-AF65-F5344CB8AC3E}">
        <p14:creationId xmlns:p14="http://schemas.microsoft.com/office/powerpoint/2010/main" val="1028034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A94F286-7853-4B7C-9ABC-A2660DB77C47}" type="datetimeFigureOut">
              <a:rPr lang="fr-CA" smtClean="0"/>
              <a:t>2024-01-18</a:t>
            </a:fld>
            <a:endParaRPr lang="fr-CA"/>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fr-CA"/>
          </a:p>
        </p:txBody>
      </p:sp>
      <p:sp>
        <p:nvSpPr>
          <p:cNvPr id="7" name="Slide Number Placeholder 6"/>
          <p:cNvSpPr>
            <a:spLocks noGrp="1"/>
          </p:cNvSpPr>
          <p:nvPr>
            <p:ph type="sldNum" sz="quarter" idx="12"/>
          </p:nvPr>
        </p:nvSpPr>
        <p:spPr/>
        <p:txBody>
          <a:bodyPr/>
          <a:lstStyle/>
          <a:p>
            <a:fld id="{37335952-48FD-4E20-A493-00B90AA88450}" type="slidenum">
              <a:rPr lang="fr-CA" smtClean="0"/>
              <a:t>‹N°›</a:t>
            </a:fld>
            <a:endParaRPr lang="fr-CA"/>
          </a:p>
        </p:txBody>
      </p:sp>
    </p:spTree>
    <p:extLst>
      <p:ext uri="{BB962C8B-B14F-4D97-AF65-F5344CB8AC3E}">
        <p14:creationId xmlns:p14="http://schemas.microsoft.com/office/powerpoint/2010/main" val="2647771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9460" y="365126"/>
            <a:ext cx="7515890" cy="1325563"/>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999460" y="1825625"/>
            <a:ext cx="7515890" cy="4351338"/>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Slide Number Placeholder 5"/>
          <p:cNvSpPr>
            <a:spLocks noGrp="1"/>
          </p:cNvSpPr>
          <p:nvPr>
            <p:ph type="sldNum" sz="quarter" idx="4"/>
          </p:nvPr>
        </p:nvSpPr>
        <p:spPr>
          <a:xfrm>
            <a:off x="226699" y="6302966"/>
            <a:ext cx="2057400" cy="365125"/>
          </a:xfrm>
          <a:prstGeom prst="rect">
            <a:avLst/>
          </a:prstGeom>
        </p:spPr>
        <p:txBody>
          <a:bodyPr vert="horz" lIns="91440" tIns="45720" rIns="91440" bIns="45720" rtlCol="0" anchor="ctr"/>
          <a:lstStyle>
            <a:lvl1pPr algn="l">
              <a:defRPr sz="1200">
                <a:solidFill>
                  <a:schemeClr val="accent5">
                    <a:lumMod val="75000"/>
                    <a:lumOff val="25000"/>
                  </a:schemeClr>
                </a:solidFill>
              </a:defRPr>
            </a:lvl1pPr>
          </a:lstStyle>
          <a:p>
            <a:fld id="{37335952-48FD-4E20-A493-00B90AA88450}" type="slidenum">
              <a:rPr lang="fr-CA" smtClean="0"/>
              <a:pPr/>
              <a:t>‹N°›</a:t>
            </a:fld>
            <a:endParaRPr lang="fr-CA" dirty="0"/>
          </a:p>
        </p:txBody>
      </p:sp>
      <p:pic>
        <p:nvPicPr>
          <p:cNvPr id="7" name="Image 6"/>
          <p:cNvPicPr>
            <a:picLocks noChangeAspect="1"/>
          </p:cNvPicPr>
          <p:nvPr userDrawn="1"/>
        </p:nvPicPr>
        <p:blipFill rotWithShape="1">
          <a:blip r:embed="rId14">
            <a:extLst>
              <a:ext uri="{28A0092B-C50C-407E-A947-70E740481C1C}">
                <a14:useLocalDpi xmlns:a14="http://schemas.microsoft.com/office/drawing/2010/main" val="0"/>
              </a:ext>
            </a:extLst>
          </a:blip>
          <a:srcRect l="5320"/>
          <a:stretch/>
        </p:blipFill>
        <p:spPr>
          <a:xfrm>
            <a:off x="-8709" y="-102823"/>
            <a:ext cx="1264108" cy="1133954"/>
          </a:xfrm>
          <a:prstGeom prst="rect">
            <a:avLst/>
          </a:prstGeom>
        </p:spPr>
      </p:pic>
      <p:pic>
        <p:nvPicPr>
          <p:cNvPr id="8" name="Imag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372591" y="6005468"/>
            <a:ext cx="1721250" cy="810000"/>
          </a:xfrm>
          <a:prstGeom prst="rect">
            <a:avLst/>
          </a:prstGeom>
        </p:spPr>
      </p:pic>
    </p:spTree>
    <p:extLst>
      <p:ext uri="{BB962C8B-B14F-4D97-AF65-F5344CB8AC3E}">
        <p14:creationId xmlns:p14="http://schemas.microsoft.com/office/powerpoint/2010/main" val="2922279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accent5">
              <a:lumMod val="90000"/>
              <a:lumOff val="1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94454" y="1825625"/>
            <a:ext cx="7320896"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pic>
        <p:nvPicPr>
          <p:cNvPr id="8" name="Imag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372591" y="6005468"/>
            <a:ext cx="1721250" cy="810000"/>
          </a:xfrm>
          <a:prstGeom prst="rect">
            <a:avLst/>
          </a:prstGeom>
        </p:spPr>
      </p:pic>
      <p:grpSp>
        <p:nvGrpSpPr>
          <p:cNvPr id="9" name="Groupe 8"/>
          <p:cNvGrpSpPr/>
          <p:nvPr userDrawn="1"/>
        </p:nvGrpSpPr>
        <p:grpSpPr>
          <a:xfrm>
            <a:off x="136042" y="113456"/>
            <a:ext cx="1088073" cy="1121612"/>
            <a:chOff x="136042" y="113456"/>
            <a:chExt cx="1088073" cy="1121612"/>
          </a:xfrm>
        </p:grpSpPr>
        <p:sp>
          <p:nvSpPr>
            <p:cNvPr id="10" name="Rectangle à coins arrondis 9"/>
            <p:cNvSpPr/>
            <p:nvPr/>
          </p:nvSpPr>
          <p:spPr>
            <a:xfrm rot="18817772">
              <a:off x="136042" y="515068"/>
              <a:ext cx="720000" cy="720000"/>
            </a:xfrm>
            <a:prstGeom prst="roundRect">
              <a:avLst>
                <a:gd name="adj" fmla="val 5944"/>
              </a:avLst>
            </a:prstGeom>
            <a:solidFill>
              <a:srgbClr val="E1DFDA">
                <a:alpha val="4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à coins arrondis 10"/>
            <p:cNvSpPr/>
            <p:nvPr/>
          </p:nvSpPr>
          <p:spPr>
            <a:xfrm rot="18817772">
              <a:off x="282962" y="113431"/>
              <a:ext cx="615600" cy="615650"/>
            </a:xfrm>
            <a:prstGeom prst="roundRect">
              <a:avLst>
                <a:gd name="adj" fmla="val 5944"/>
              </a:avLst>
            </a:prstGeom>
            <a:solidFill>
              <a:srgbClr val="089AAD">
                <a:alpha val="5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à coins arrondis 11"/>
            <p:cNvSpPr/>
            <p:nvPr/>
          </p:nvSpPr>
          <p:spPr>
            <a:xfrm rot="18817772">
              <a:off x="684115" y="370320"/>
              <a:ext cx="540000" cy="540000"/>
            </a:xfrm>
            <a:prstGeom prst="roundRect">
              <a:avLst>
                <a:gd name="adj" fmla="val 5561"/>
              </a:avLst>
            </a:prstGeom>
            <a:noFill/>
            <a:ln>
              <a:solidFill>
                <a:srgbClr val="089AAD">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3" name="Slide Number Placeholder 5"/>
          <p:cNvSpPr>
            <a:spLocks noGrp="1"/>
          </p:cNvSpPr>
          <p:nvPr>
            <p:ph type="sldNum" sz="quarter" idx="4"/>
          </p:nvPr>
        </p:nvSpPr>
        <p:spPr>
          <a:xfrm>
            <a:off x="226699" y="6302966"/>
            <a:ext cx="2057400" cy="365125"/>
          </a:xfrm>
          <a:prstGeom prst="rect">
            <a:avLst/>
          </a:prstGeom>
        </p:spPr>
        <p:txBody>
          <a:bodyPr vert="horz" lIns="91440" tIns="45720" rIns="91440" bIns="45720" rtlCol="0" anchor="ctr"/>
          <a:lstStyle>
            <a:lvl1pPr algn="l">
              <a:defRPr sz="1200">
                <a:solidFill>
                  <a:schemeClr val="accent5">
                    <a:lumMod val="75000"/>
                    <a:lumOff val="25000"/>
                  </a:schemeClr>
                </a:solidFill>
              </a:defRPr>
            </a:lvl1pPr>
          </a:lstStyle>
          <a:p>
            <a:fld id="{37335952-48FD-4E20-A493-00B90AA88450}" type="slidenum">
              <a:rPr lang="fr-CA" smtClean="0"/>
              <a:pPr/>
              <a:t>‹N°›</a:t>
            </a:fld>
            <a:endParaRPr lang="fr-CA" dirty="0"/>
          </a:p>
        </p:txBody>
      </p:sp>
      <p:sp>
        <p:nvSpPr>
          <p:cNvPr id="15" name="Title Placeholder 1"/>
          <p:cNvSpPr>
            <a:spLocks noGrp="1"/>
          </p:cNvSpPr>
          <p:nvPr>
            <p:ph type="title"/>
          </p:nvPr>
        </p:nvSpPr>
        <p:spPr>
          <a:xfrm>
            <a:off x="1194454" y="365126"/>
            <a:ext cx="7320896" cy="1325563"/>
          </a:xfrm>
          <a:prstGeom prst="rect">
            <a:avLst/>
          </a:prstGeom>
        </p:spPr>
        <p:txBody>
          <a:bodyPr vert="horz" lIns="91440" tIns="45720" rIns="91440" bIns="45720" rtlCol="0" anchor="ctr">
            <a:normAutofit/>
          </a:bodyPr>
          <a:lstStyle/>
          <a:p>
            <a:r>
              <a:rPr lang="fr-FR" dirty="0"/>
              <a:t>Modifiez le style du titre</a:t>
            </a:r>
            <a:endParaRPr lang="en-US" dirty="0"/>
          </a:p>
        </p:txBody>
      </p:sp>
    </p:spTree>
    <p:extLst>
      <p:ext uri="{BB962C8B-B14F-4D97-AF65-F5344CB8AC3E}">
        <p14:creationId xmlns:p14="http://schemas.microsoft.com/office/powerpoint/2010/main" val="20366279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90000"/>
              <a:lumOff val="1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40.xml"/><Relationship Id="rId7" Type="http://schemas.openxmlformats.org/officeDocument/2006/relationships/notesSlide" Target="../notesSlides/notesSlide10.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Layout" Target="../slideLayouts/slideLayout14.xml"/><Relationship Id="rId11" Type="http://schemas.openxmlformats.org/officeDocument/2006/relationships/image" Target="../media/image7.png"/><Relationship Id="rId5" Type="http://schemas.openxmlformats.org/officeDocument/2006/relationships/audio" Target="../media/media9.m4a"/><Relationship Id="rId10" Type="http://schemas.openxmlformats.org/officeDocument/2006/relationships/image" Target="../media/image21.png"/><Relationship Id="rId4" Type="http://schemas.microsoft.com/office/2007/relationships/media" Target="../media/media9.m4a"/><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43.xml"/><Relationship Id="rId7" Type="http://schemas.openxmlformats.org/officeDocument/2006/relationships/notesSlide" Target="../notesSlides/notesSlide11.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Layout" Target="../slideLayouts/slideLayout14.xml"/><Relationship Id="rId5" Type="http://schemas.openxmlformats.org/officeDocument/2006/relationships/audio" Target="../media/media10.m4a"/><Relationship Id="rId4" Type="http://schemas.microsoft.com/office/2007/relationships/media" Target="../media/media10.m4a"/></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11.m4a"/><Relationship Id="rId7" Type="http://schemas.openxmlformats.org/officeDocument/2006/relationships/image" Target="../media/image6.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notesSlide" Target="../notesSlides/notesSlide12.xml"/><Relationship Id="rId5" Type="http://schemas.openxmlformats.org/officeDocument/2006/relationships/slideLayout" Target="../slideLayouts/slideLayout14.xml"/><Relationship Id="rId10" Type="http://schemas.openxmlformats.org/officeDocument/2006/relationships/image" Target="../media/image7.png"/><Relationship Id="rId4" Type="http://schemas.openxmlformats.org/officeDocument/2006/relationships/audio" Target="../media/media11.m4a"/><Relationship Id="rId9" Type="http://schemas.openxmlformats.org/officeDocument/2006/relationships/hyperlink" Target="http://publications.msss.gouv.qc.ca/msss/fichiers/2017/17-313-04F.pdf" TargetMode="External"/></Relationships>
</file>

<file path=ppt/slides/_rels/slide13.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5.png"/><Relationship Id="rId5" Type="http://schemas.openxmlformats.org/officeDocument/2006/relationships/notesSlide" Target="../notesSlides/notesSlide13.xml"/><Relationship Id="rId4"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51.xml"/><Relationship Id="rId7" Type="http://schemas.openxmlformats.org/officeDocument/2006/relationships/slideLayout" Target="../slideLayouts/slideLayout14.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audio" Target="../media/media12.m4a"/><Relationship Id="rId5" Type="http://schemas.microsoft.com/office/2007/relationships/media" Target="../media/media12.m4a"/><Relationship Id="rId10" Type="http://schemas.openxmlformats.org/officeDocument/2006/relationships/image" Target="../media/image7.png"/><Relationship Id="rId4" Type="http://schemas.openxmlformats.org/officeDocument/2006/relationships/tags" Target="../tags/tag52.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hyperlink" Target="https://bit.ly/2nuzC7g" TargetMode="External"/><Relationship Id="rId3" Type="http://schemas.microsoft.com/office/2007/relationships/media" Target="../media/media13.m4a"/><Relationship Id="rId7" Type="http://schemas.openxmlformats.org/officeDocument/2006/relationships/image" Target="../media/image5.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notesSlide" Target="../notesSlides/notesSlide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image" Target="../media/image24.png"/><Relationship Id="rId4" Type="http://schemas.openxmlformats.org/officeDocument/2006/relationships/audio" Target="../media/media13.m4a"/><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hyperlink" Target="https://www.inesss.qc.ca/fileadmin/doc/INESSS/Rapports/Medicaments/Naloxone_INJ_12-FR.pdf" TargetMode="External"/><Relationship Id="rId3" Type="http://schemas.microsoft.com/office/2007/relationships/media" Target="../media/media14.m4a"/><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notesSlide" Target="../notesSlides/notesSlide16.xml"/><Relationship Id="rId11" Type="http://schemas.openxmlformats.org/officeDocument/2006/relationships/image" Target="../media/image26.png"/><Relationship Id="rId5" Type="http://schemas.openxmlformats.org/officeDocument/2006/relationships/slideLayout" Target="../slideLayouts/slideLayout14.xml"/><Relationship Id="rId10" Type="http://schemas.openxmlformats.org/officeDocument/2006/relationships/image" Target="../media/image25.png"/><Relationship Id="rId4" Type="http://schemas.openxmlformats.org/officeDocument/2006/relationships/audio" Target="../media/media14.m4a"/><Relationship Id="rId9" Type="http://schemas.openxmlformats.org/officeDocument/2006/relationships/hyperlink" Target="https://www.inesss.qc.ca/fileadmin/doc/INESSS/Rapports/Medicaments/Naloxone_NAS_12-FR.pdf"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publications.msss.gouv.qc.ca/msss/document-002075/?date=DESC" TargetMode="External"/><Relationship Id="rId3" Type="http://schemas.openxmlformats.org/officeDocument/2006/relationships/tags" Target="../tags/tag59.xml"/><Relationship Id="rId7" Type="http://schemas.openxmlformats.org/officeDocument/2006/relationships/hyperlink" Target="https://www.quebec.ca/sante/conseils-et-prevention/alcool-drogues-jeu/distribution-de-materiel-d-injection-neuf/#c410" TargetMode="Externa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5.png"/><Relationship Id="rId11" Type="http://schemas.openxmlformats.org/officeDocument/2006/relationships/hyperlink" Target="https://www.inspq.qc.ca/surdoses-opioides" TargetMode="External"/><Relationship Id="rId5" Type="http://schemas.openxmlformats.org/officeDocument/2006/relationships/notesSlide" Target="../notesSlides/notesSlide17.xml"/><Relationship Id="rId10" Type="http://schemas.openxmlformats.org/officeDocument/2006/relationships/hyperlink" Target="http://publications.msss.gouv.qc.ca/msss/fichiers/2018/18-313-01W.pdf" TargetMode="External"/><Relationship Id="rId4" Type="http://schemas.openxmlformats.org/officeDocument/2006/relationships/slideLayout" Target="../slideLayouts/slideLayout14.xml"/><Relationship Id="rId9" Type="http://schemas.openxmlformats.org/officeDocument/2006/relationships/hyperlink" Target="http://publications.msss.gouv.qc.ca/msss/fichiers/2017/17-313-04F.pdf"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6.xml"/><Relationship Id="rId7" Type="http://schemas.openxmlformats.org/officeDocument/2006/relationships/notesSlide" Target="../notesSlides/notesSlide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14.xml"/><Relationship Id="rId5" Type="http://schemas.openxmlformats.org/officeDocument/2006/relationships/audio" Target="../media/media1.m4a"/><Relationship Id="rId10" Type="http://schemas.openxmlformats.org/officeDocument/2006/relationships/image" Target="../media/image7.png"/><Relationship Id="rId4" Type="http://schemas.microsoft.com/office/2007/relationships/media" Target="../media/media1.m4a"/><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4a"/><Relationship Id="rId7" Type="http://schemas.openxmlformats.org/officeDocument/2006/relationships/image" Target="../media/image5.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notesSlide" Target="../notesSlides/notesSlide3.xml"/><Relationship Id="rId5" Type="http://schemas.openxmlformats.org/officeDocument/2006/relationships/slideLayout" Target="../slideLayouts/slideLayout14.xml"/><Relationship Id="rId4" Type="http://schemas.openxmlformats.org/officeDocument/2006/relationships/audio" Target="../media/media2.m4a"/><Relationship Id="rId9"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tags" Target="../tags/tag11.xml"/><Relationship Id="rId7" Type="http://schemas.openxmlformats.org/officeDocument/2006/relationships/audio" Target="../media/media3.m4a"/><Relationship Id="rId12" Type="http://schemas.openxmlformats.org/officeDocument/2006/relationships/image" Target="../media/image7.png"/><Relationship Id="rId2" Type="http://schemas.openxmlformats.org/officeDocument/2006/relationships/tags" Target="../tags/tag10.xml"/><Relationship Id="rId1" Type="http://schemas.openxmlformats.org/officeDocument/2006/relationships/tags" Target="../tags/tag9.xml"/><Relationship Id="rId6" Type="http://schemas.microsoft.com/office/2007/relationships/media" Target="../media/media3.m4a"/><Relationship Id="rId11" Type="http://schemas.openxmlformats.org/officeDocument/2006/relationships/image" Target="../media/image8.jpg"/><Relationship Id="rId5" Type="http://schemas.openxmlformats.org/officeDocument/2006/relationships/tags" Target="../tags/tag13.xml"/><Relationship Id="rId10" Type="http://schemas.openxmlformats.org/officeDocument/2006/relationships/image" Target="../media/image5.png"/><Relationship Id="rId4" Type="http://schemas.openxmlformats.org/officeDocument/2006/relationships/tags" Target="../tags/tag12.xml"/><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6.xml"/><Relationship Id="rId7" Type="http://schemas.openxmlformats.org/officeDocument/2006/relationships/slideLayout" Target="../slideLayouts/slideLayout14.xml"/><Relationship Id="rId12" Type="http://schemas.openxmlformats.org/officeDocument/2006/relationships/image" Target="../media/image7.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audio" Target="../media/media4.m4a"/><Relationship Id="rId11" Type="http://schemas.openxmlformats.org/officeDocument/2006/relationships/image" Target="../media/image10.png"/><Relationship Id="rId5" Type="http://schemas.microsoft.com/office/2007/relationships/media" Target="../media/media4.m4a"/><Relationship Id="rId10" Type="http://schemas.openxmlformats.org/officeDocument/2006/relationships/image" Target="../media/image9.png"/><Relationship Id="rId4" Type="http://schemas.openxmlformats.org/officeDocument/2006/relationships/tags" Target="../tags/tag17.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audio" Target="../media/media5.m4a"/><Relationship Id="rId18" Type="http://schemas.openxmlformats.org/officeDocument/2006/relationships/image" Target="../media/image12.png"/><Relationship Id="rId3" Type="http://schemas.openxmlformats.org/officeDocument/2006/relationships/tags" Target="../tags/tag20.xml"/><Relationship Id="rId21" Type="http://schemas.openxmlformats.org/officeDocument/2006/relationships/image" Target="../media/image15.png"/><Relationship Id="rId7" Type="http://schemas.openxmlformats.org/officeDocument/2006/relationships/tags" Target="../tags/tag24.xml"/><Relationship Id="rId12" Type="http://schemas.microsoft.com/office/2007/relationships/media" Target="../media/media5.m4a"/><Relationship Id="rId17" Type="http://schemas.openxmlformats.org/officeDocument/2006/relationships/image" Target="../media/image11.png"/><Relationship Id="rId25" Type="http://schemas.openxmlformats.org/officeDocument/2006/relationships/image" Target="../media/image7.png"/><Relationship Id="rId2" Type="http://schemas.openxmlformats.org/officeDocument/2006/relationships/tags" Target="../tags/tag19.xml"/><Relationship Id="rId16" Type="http://schemas.openxmlformats.org/officeDocument/2006/relationships/image" Target="../media/image5.png"/><Relationship Id="rId20" Type="http://schemas.openxmlformats.org/officeDocument/2006/relationships/image" Target="../media/image14.pn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24" Type="http://schemas.openxmlformats.org/officeDocument/2006/relationships/image" Target="../media/image18.png"/><Relationship Id="rId5" Type="http://schemas.openxmlformats.org/officeDocument/2006/relationships/tags" Target="../tags/tag22.xml"/><Relationship Id="rId15" Type="http://schemas.openxmlformats.org/officeDocument/2006/relationships/notesSlide" Target="../notesSlides/notesSlide6.xml"/><Relationship Id="rId23" Type="http://schemas.openxmlformats.org/officeDocument/2006/relationships/image" Target="../media/image17.png"/><Relationship Id="rId10" Type="http://schemas.openxmlformats.org/officeDocument/2006/relationships/tags" Target="../tags/tag27.xml"/><Relationship Id="rId19" Type="http://schemas.openxmlformats.org/officeDocument/2006/relationships/image" Target="../media/image13.png"/><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slideLayout" Target="../slideLayouts/slideLayout14.xml"/><Relationship Id="rId22"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31.xml"/><Relationship Id="rId7" Type="http://schemas.openxmlformats.org/officeDocument/2006/relationships/slideLayout" Target="../slideLayouts/slideLayout14.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audio" Target="../media/media6.m4a"/><Relationship Id="rId11" Type="http://schemas.openxmlformats.org/officeDocument/2006/relationships/image" Target="../media/image7.png"/><Relationship Id="rId5" Type="http://schemas.microsoft.com/office/2007/relationships/media" Target="../media/media6.m4a"/><Relationship Id="rId10" Type="http://schemas.openxmlformats.org/officeDocument/2006/relationships/image" Target="../media/image19.png"/><Relationship Id="rId4" Type="http://schemas.openxmlformats.org/officeDocument/2006/relationships/tags" Target="../tags/tag32.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5.xml"/><Relationship Id="rId7" Type="http://schemas.openxmlformats.org/officeDocument/2006/relationships/notesSlide" Target="../notesSlides/notesSlide8.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Layout" Target="../slideLayouts/slideLayout14.xml"/><Relationship Id="rId5" Type="http://schemas.openxmlformats.org/officeDocument/2006/relationships/audio" Target="../media/media7.m4a"/><Relationship Id="rId4" Type="http://schemas.microsoft.com/office/2007/relationships/media" Target="../media/media7.m4a"/><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8.m4a"/><Relationship Id="rId7" Type="http://schemas.openxmlformats.org/officeDocument/2006/relationships/image" Target="../media/image5.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notesSlide" Target="../notesSlides/notesSlide9.xml"/><Relationship Id="rId5" Type="http://schemas.openxmlformats.org/officeDocument/2006/relationships/slideLayout" Target="../slideLayouts/slideLayout20.xml"/><Relationship Id="rId4" Type="http://schemas.openxmlformats.org/officeDocument/2006/relationships/audio" Target="../media/media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custDataLst>
              <p:tags r:id="rId1"/>
            </p:custDataLst>
          </p:nvPr>
        </p:nvPicPr>
        <p:blipFill>
          <a:blip r:embed="rId6"/>
          <a:stretch>
            <a:fillRect/>
          </a:stretch>
        </p:blipFill>
        <p:spPr>
          <a:xfrm rot="5400000">
            <a:off x="2831470" y="3307532"/>
            <a:ext cx="6867056" cy="233880"/>
          </a:xfrm>
          <a:prstGeom prst="rect">
            <a:avLst/>
          </a:prstGeom>
        </p:spPr>
      </p:pic>
      <p:pic>
        <p:nvPicPr>
          <p:cNvPr id="6" name="Image 5"/>
          <p:cNvPicPr>
            <a:picLocks noChangeAspect="1"/>
          </p:cNvPicPr>
          <p:nvPr>
            <p:custDataLst>
              <p:tags r:id="rId2"/>
            </p:custDataLst>
          </p:nvPr>
        </p:nvPicPr>
        <p:blipFill>
          <a:blip r:embed="rId6"/>
          <a:stretch>
            <a:fillRect/>
          </a:stretch>
        </p:blipFill>
        <p:spPr>
          <a:xfrm rot="5400000">
            <a:off x="3442202" y="3093644"/>
            <a:ext cx="6867056" cy="661656"/>
          </a:xfrm>
          <a:prstGeom prst="rect">
            <a:avLst/>
          </a:prstGeom>
        </p:spPr>
      </p:pic>
      <p:sp>
        <p:nvSpPr>
          <p:cNvPr id="3" name="Sous-titre 2"/>
          <p:cNvSpPr>
            <a:spLocks noGrp="1"/>
          </p:cNvSpPr>
          <p:nvPr>
            <p:ph type="subTitle" idx="1"/>
            <p:custDataLst>
              <p:tags r:id="rId3"/>
            </p:custDataLst>
          </p:nvPr>
        </p:nvSpPr>
        <p:spPr>
          <a:xfrm>
            <a:off x="1" y="3014804"/>
            <a:ext cx="9143999" cy="2353901"/>
          </a:xfrm>
          <a:solidFill>
            <a:srgbClr val="C6E9ED"/>
          </a:solidFill>
          <a:ln w="38100">
            <a:noFill/>
          </a:ln>
        </p:spPr>
        <p:txBody>
          <a:bodyPr>
            <a:normAutofit/>
          </a:bodyPr>
          <a:lstStyle/>
          <a:p>
            <a:pPr>
              <a:spcBef>
                <a:spcPts val="1800"/>
              </a:spcBef>
            </a:pPr>
            <a:endParaRPr lang="fr-CA" sz="200" dirty="0">
              <a:solidFill>
                <a:schemeClr val="tx1"/>
              </a:solidFill>
            </a:endParaRPr>
          </a:p>
          <a:p>
            <a:pPr>
              <a:spcBef>
                <a:spcPts val="1800"/>
              </a:spcBef>
            </a:pPr>
            <a:r>
              <a:rPr lang="fr-CA" sz="3600" dirty="0">
                <a:solidFill>
                  <a:schemeClr val="tx1"/>
                </a:solidFill>
              </a:rPr>
              <a:t>Offrir le service et le matériel </a:t>
            </a:r>
          </a:p>
          <a:p>
            <a:r>
              <a:rPr lang="fr-CA" sz="3600" dirty="0">
                <a:solidFill>
                  <a:schemeClr val="tx1"/>
                </a:solidFill>
              </a:rPr>
              <a:t>nécessaire aux utilisateurs de </a:t>
            </a:r>
          </a:p>
          <a:p>
            <a:r>
              <a:rPr lang="fr-CA" sz="3600" dirty="0">
                <a:solidFill>
                  <a:schemeClr val="tx1"/>
                </a:solidFill>
              </a:rPr>
              <a:t>drogues par injection </a:t>
            </a:r>
          </a:p>
        </p:txBody>
      </p:sp>
    </p:spTree>
    <p:extLst>
      <p:ext uri="{BB962C8B-B14F-4D97-AF65-F5344CB8AC3E}">
        <p14:creationId xmlns:p14="http://schemas.microsoft.com/office/powerpoint/2010/main" val="272832858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custDataLst>
              <p:tags r:id="rId1"/>
            </p:custDataLst>
          </p:nvPr>
        </p:nvSpPr>
        <p:spPr>
          <a:xfrm>
            <a:off x="1004934" y="1559884"/>
            <a:ext cx="3902043" cy="4332451"/>
          </a:xfrm>
        </p:spPr>
        <p:txBody>
          <a:bodyPr/>
          <a:lstStyle/>
          <a:p>
            <a:pPr>
              <a:spcBef>
                <a:spcPts val="1200"/>
              </a:spcBef>
            </a:pPr>
            <a:endParaRPr lang="fr-CA" sz="100" dirty="0"/>
          </a:p>
          <a:p>
            <a:endParaRPr lang="fr-CA" sz="3600" dirty="0"/>
          </a:p>
          <a:p>
            <a:r>
              <a:rPr lang="fr-CA" sz="2400" dirty="0"/>
              <a:t>Référez la au pharmacien pour qu’il puisse lui explique la technique</a:t>
            </a:r>
          </a:p>
          <a:p>
            <a:endParaRPr lang="fr-CA" sz="2400" dirty="0"/>
          </a:p>
          <a:p>
            <a:endParaRPr lang="fr-CA" sz="2400" dirty="0"/>
          </a:p>
          <a:p>
            <a:r>
              <a:rPr lang="fr-CA" sz="2400" dirty="0"/>
              <a:t>Offrez toujours un contenant de récupération</a:t>
            </a:r>
            <a:endParaRPr lang="fr-CA" dirty="0"/>
          </a:p>
        </p:txBody>
      </p:sp>
      <p:pic>
        <p:nvPicPr>
          <p:cNvPr id="4" name="Image 3"/>
          <p:cNvPicPr>
            <a:picLocks noChangeAspect="1"/>
          </p:cNvPicPr>
          <p:nvPr>
            <p:custDataLst>
              <p:tags r:id="rId2"/>
            </p:custDataLst>
          </p:nvPr>
        </p:nvPicPr>
        <p:blipFill>
          <a:blip r:embed="rId8"/>
          <a:stretch>
            <a:fillRect/>
          </a:stretch>
        </p:blipFill>
        <p:spPr>
          <a:xfrm>
            <a:off x="0" y="5381457"/>
            <a:ext cx="9144000" cy="554736"/>
          </a:xfrm>
          <a:prstGeom prst="rect">
            <a:avLst/>
          </a:prstGeom>
        </p:spPr>
      </p:pic>
      <p:pic>
        <p:nvPicPr>
          <p:cNvPr id="5" name="Image 4"/>
          <p:cNvPicPr>
            <a:picLocks noChangeAspect="1"/>
          </p:cNvPicPr>
          <p:nvPr>
            <p:custDataLst>
              <p:tags r:id="rId3"/>
            </p:custDataLst>
          </p:nvPr>
        </p:nvPicPr>
        <p:blipFill>
          <a:blip r:embed="rId8"/>
          <a:stretch>
            <a:fillRect/>
          </a:stretch>
        </p:blipFill>
        <p:spPr>
          <a:xfrm>
            <a:off x="0" y="1413321"/>
            <a:ext cx="9144000" cy="554736"/>
          </a:xfrm>
          <a:prstGeom prst="rect">
            <a:avLst/>
          </a:prstGeom>
        </p:spPr>
      </p:pic>
      <p:sp>
        <p:nvSpPr>
          <p:cNvPr id="6" name="ZoneTexte 5"/>
          <p:cNvSpPr txBox="1"/>
          <p:nvPr/>
        </p:nvSpPr>
        <p:spPr>
          <a:xfrm>
            <a:off x="1620570" y="537396"/>
            <a:ext cx="6500388" cy="646331"/>
          </a:xfrm>
          <a:prstGeom prst="rect">
            <a:avLst/>
          </a:prstGeom>
          <a:noFill/>
        </p:spPr>
        <p:txBody>
          <a:bodyPr wrap="square" rtlCol="0">
            <a:spAutoFit/>
          </a:bodyPr>
          <a:lstStyle/>
          <a:p>
            <a:r>
              <a:rPr lang="fr-CA" sz="3600" dirty="0">
                <a:latin typeface="Arial" panose="020B0604020202020204" pitchFamily="34" charset="0"/>
                <a:ea typeface="+mj-ea"/>
                <a:cs typeface="Arial" panose="020B0604020202020204" pitchFamily="34" charset="0"/>
              </a:rPr>
              <a:t>Offrez toujours de la </a:t>
            </a:r>
            <a:r>
              <a:rPr lang="fr-CA" sz="3600" dirty="0" err="1">
                <a:latin typeface="Arial" panose="020B0604020202020204" pitchFamily="34" charset="0"/>
                <a:ea typeface="+mj-ea"/>
                <a:cs typeface="Arial" panose="020B0604020202020204" pitchFamily="34" charset="0"/>
              </a:rPr>
              <a:t>naloxone</a:t>
            </a:r>
            <a:r>
              <a:rPr lang="fr-CA" sz="3600" dirty="0">
                <a:latin typeface="Arial" panose="020B0604020202020204" pitchFamily="34" charset="0"/>
                <a:ea typeface="+mj-ea"/>
                <a:cs typeface="Arial" panose="020B0604020202020204" pitchFamily="34" charset="0"/>
              </a:rPr>
              <a:t> </a:t>
            </a:r>
          </a:p>
        </p:txBody>
      </p:sp>
      <p:pic>
        <p:nvPicPr>
          <p:cNvPr id="7" name="Image 6"/>
          <p:cNvPicPr>
            <a:picLocks noChangeAspect="1"/>
          </p:cNvPicPr>
          <p:nvPr/>
        </p:nvPicPr>
        <p:blipFill>
          <a:blip r:embed="rId9"/>
          <a:stretch>
            <a:fillRect/>
          </a:stretch>
        </p:blipFill>
        <p:spPr>
          <a:xfrm>
            <a:off x="4961934" y="1559884"/>
            <a:ext cx="2939752" cy="1946769"/>
          </a:xfrm>
          <a:prstGeom prst="rect">
            <a:avLst/>
          </a:prstGeom>
        </p:spPr>
      </p:pic>
      <p:pic>
        <p:nvPicPr>
          <p:cNvPr id="3" name="Image 2"/>
          <p:cNvPicPr>
            <a:picLocks noChangeAspect="1"/>
          </p:cNvPicPr>
          <p:nvPr/>
        </p:nvPicPr>
        <p:blipFill>
          <a:blip r:embed="rId10"/>
          <a:stretch>
            <a:fillRect/>
          </a:stretch>
        </p:blipFill>
        <p:spPr>
          <a:xfrm>
            <a:off x="5541994" y="3888026"/>
            <a:ext cx="1483494" cy="2348340"/>
          </a:xfrm>
          <a:prstGeom prst="rect">
            <a:avLst/>
          </a:prstGeom>
        </p:spPr>
      </p:pic>
      <p:pic>
        <p:nvPicPr>
          <p:cNvPr id="8" name="Son enregistré">
            <a:hlinkClick r:id="" action="ppaction://media"/>
            <a:extLst>
              <a:ext uri="{FF2B5EF4-FFF2-40B4-BE49-F238E27FC236}">
                <a16:creationId xmlns:a16="http://schemas.microsoft.com/office/drawing/2014/main" id="{D0F27540-2802-497C-AB29-4E83CB6444A4}"/>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283284656"/>
      </p:ext>
    </p:extLst>
  </p:cSld>
  <p:clrMapOvr>
    <a:masterClrMapping/>
  </p:clrMapOvr>
  <mc:AlternateContent xmlns:mc="http://schemas.openxmlformats.org/markup-compatibility/2006" xmlns:p14="http://schemas.microsoft.com/office/powerpoint/2010/main">
    <mc:Choice Requires="p14">
      <p:transition spd="med" p14:dur="700" advTm="27000">
        <p:fade/>
      </p:transition>
    </mc:Choice>
    <mc:Fallback xmlns="">
      <p:transition spd="med"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054" fill="hold"/>
                                        <p:tgtEl>
                                          <p:spTgt spid="8"/>
                                        </p:tgtEl>
                                      </p:cBhvr>
                                    </p:cmd>
                                  </p:childTnLst>
                                </p:cTn>
                              </p:par>
                              <p:par>
                                <p:cTn id="7" presetID="10" presetClass="entr" presetSubtype="0" fill="hold" nodeType="withEffect">
                                  <p:stCondLst>
                                    <p:cond delay="20000"/>
                                  </p:stCondLst>
                                  <p:childTnLst>
                                    <p:set>
                                      <p:cBhvr>
                                        <p:cTn id="8" dur="1" fill="hold">
                                          <p:stCondLst>
                                            <p:cond delay="0"/>
                                          </p:stCondLst>
                                        </p:cTn>
                                        <p:tgtEl>
                                          <p:spTgt spid="2">
                                            <p:txEl>
                                              <p:pRg st="2" end="2"/>
                                            </p:txEl>
                                          </p:spTgt>
                                        </p:tgtEl>
                                        <p:attrNameLst>
                                          <p:attrName>style.visibility</p:attrName>
                                        </p:attrNameLst>
                                      </p:cBhvr>
                                      <p:to>
                                        <p:strVal val="visible"/>
                                      </p:to>
                                    </p:set>
                                    <p:animEffect transition="in" filter="fade">
                                      <p:cBhvr>
                                        <p:cTn id="9" dur="500"/>
                                        <p:tgtEl>
                                          <p:spTgt spid="2">
                                            <p:txEl>
                                              <p:pRg st="2" end="2"/>
                                            </p:txEl>
                                          </p:spTgt>
                                        </p:tgtEl>
                                      </p:cBhvr>
                                    </p:animEffect>
                                  </p:childTnLst>
                                </p:cTn>
                              </p:par>
                              <p:par>
                                <p:cTn id="10" presetID="1" presetClass="entr" presetSubtype="0" fill="hold" nodeType="withEffect">
                                  <p:stCondLst>
                                    <p:cond delay="20000"/>
                                  </p:stCondLst>
                                  <p:childTnLst>
                                    <p:set>
                                      <p:cBhvr>
                                        <p:cTn id="11" dur="1" fill="hold">
                                          <p:stCondLst>
                                            <p:cond delay="0"/>
                                          </p:stCondLst>
                                        </p:cTn>
                                        <p:tgtEl>
                                          <p:spTgt spid="7"/>
                                        </p:tgtEl>
                                        <p:attrNameLst>
                                          <p:attrName>style.visibility</p:attrName>
                                        </p:attrNameLst>
                                      </p:cBhvr>
                                      <p:to>
                                        <p:strVal val="visible"/>
                                      </p:to>
                                    </p:set>
                                  </p:childTnLst>
                                </p:cTn>
                              </p:par>
                              <p:par>
                                <p:cTn id="12" presetID="10" presetClass="entr" presetSubtype="0" fill="hold" nodeType="withEffect">
                                  <p:stCondLst>
                                    <p:cond delay="23000"/>
                                  </p:stCondLst>
                                  <p:childTnLst>
                                    <p:set>
                                      <p:cBhvr>
                                        <p:cTn id="13" dur="1" fill="hold">
                                          <p:stCondLst>
                                            <p:cond delay="0"/>
                                          </p:stCondLst>
                                        </p:cTn>
                                        <p:tgtEl>
                                          <p:spTgt spid="2">
                                            <p:txEl>
                                              <p:pRg st="5" end="5"/>
                                            </p:txEl>
                                          </p:spTgt>
                                        </p:tgtEl>
                                        <p:attrNameLst>
                                          <p:attrName>style.visibility</p:attrName>
                                        </p:attrNameLst>
                                      </p:cBhvr>
                                      <p:to>
                                        <p:strVal val="visible"/>
                                      </p:to>
                                    </p:set>
                                    <p:animEffect transition="in" filter="fade">
                                      <p:cBhvr>
                                        <p:cTn id="14" dur="500"/>
                                        <p:tgtEl>
                                          <p:spTgt spid="2">
                                            <p:txEl>
                                              <p:pRg st="5" end="5"/>
                                            </p:txEl>
                                          </p:spTgt>
                                        </p:tgtEl>
                                      </p:cBhvr>
                                    </p:animEffect>
                                  </p:childTnLst>
                                </p:cTn>
                              </p:par>
                              <p:par>
                                <p:cTn id="15" presetID="1" presetClass="entr" presetSubtype="0" fill="hold" nodeType="withEffect">
                                  <p:stCondLst>
                                    <p:cond delay="2300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custDataLst>
              <p:tags r:id="rId1"/>
            </p:custDataLst>
          </p:nvPr>
        </p:nvSpPr>
        <p:spPr/>
        <p:txBody>
          <a:bodyPr>
            <a:normAutofit/>
          </a:bodyPr>
          <a:lstStyle/>
          <a:p>
            <a:pPr>
              <a:spcBef>
                <a:spcPts val="0"/>
              </a:spcBef>
            </a:pPr>
            <a:endParaRPr lang="fr-CA" sz="1100" dirty="0"/>
          </a:p>
          <a:p>
            <a:pPr>
              <a:spcBef>
                <a:spcPts val="0"/>
              </a:spcBef>
            </a:pPr>
            <a:endParaRPr lang="fr-CA" sz="1100" dirty="0"/>
          </a:p>
          <a:p>
            <a:pPr>
              <a:spcBef>
                <a:spcPts val="0"/>
              </a:spcBef>
            </a:pPr>
            <a:endParaRPr lang="fr-CA" sz="1100" dirty="0"/>
          </a:p>
          <a:p>
            <a:pPr>
              <a:spcBef>
                <a:spcPts val="0"/>
              </a:spcBef>
            </a:pPr>
            <a:endParaRPr lang="fr-CA" sz="1100" dirty="0"/>
          </a:p>
        </p:txBody>
      </p:sp>
      <p:sp>
        <p:nvSpPr>
          <p:cNvPr id="3" name="Titre 2"/>
          <p:cNvSpPr>
            <a:spLocks noGrp="1"/>
          </p:cNvSpPr>
          <p:nvPr>
            <p:ph type="title"/>
            <p:custDataLst>
              <p:tags r:id="rId2"/>
            </p:custDataLst>
          </p:nvPr>
        </p:nvSpPr>
        <p:spPr>
          <a:xfrm>
            <a:off x="1286540" y="334978"/>
            <a:ext cx="7228810" cy="1102214"/>
          </a:xfrm>
        </p:spPr>
        <p:txBody>
          <a:bodyPr>
            <a:normAutofit fontScale="90000"/>
          </a:bodyPr>
          <a:lstStyle/>
          <a:p>
            <a:pPr algn="ctr"/>
            <a:r>
              <a:rPr lang="fr-CA" sz="3600" dirty="0">
                <a:solidFill>
                  <a:schemeClr val="tx1"/>
                </a:solidFill>
              </a:rPr>
              <a:t/>
            </a:r>
            <a:br>
              <a:rPr lang="fr-CA" sz="3600" dirty="0">
                <a:solidFill>
                  <a:schemeClr val="tx1"/>
                </a:solidFill>
              </a:rPr>
            </a:br>
            <a:r>
              <a:rPr lang="fr-CA" sz="3600" dirty="0">
                <a:solidFill>
                  <a:schemeClr val="tx1"/>
                </a:solidFill>
              </a:rPr>
              <a:t>Communiquez ou référez vers les organismes en travailleur de rue</a:t>
            </a:r>
          </a:p>
        </p:txBody>
      </p:sp>
      <p:graphicFrame>
        <p:nvGraphicFramePr>
          <p:cNvPr id="7" name="Tableau 6"/>
          <p:cNvGraphicFramePr>
            <a:graphicFrameLocks noGrp="1"/>
          </p:cNvGraphicFramePr>
          <p:nvPr>
            <p:custDataLst>
              <p:tags r:id="rId3"/>
            </p:custDataLst>
            <p:extLst>
              <p:ext uri="{D42A27DB-BD31-4B8C-83A1-F6EECF244321}">
                <p14:modId xmlns:p14="http://schemas.microsoft.com/office/powerpoint/2010/main" val="3654329696"/>
              </p:ext>
            </p:extLst>
          </p:nvPr>
        </p:nvGraphicFramePr>
        <p:xfrm>
          <a:off x="580554" y="1825625"/>
          <a:ext cx="7934796" cy="4034900"/>
        </p:xfrm>
        <a:graphic>
          <a:graphicData uri="http://schemas.openxmlformats.org/drawingml/2006/table">
            <a:tbl>
              <a:tblPr firstRow="1" bandRow="1">
                <a:tableStyleId>{BDBED569-4797-4DF1-A0F4-6AAB3CD982D8}</a:tableStyleId>
              </a:tblPr>
              <a:tblGrid>
                <a:gridCol w="2692840">
                  <a:extLst>
                    <a:ext uri="{9D8B030D-6E8A-4147-A177-3AD203B41FA5}">
                      <a16:colId xmlns:a16="http://schemas.microsoft.com/office/drawing/2014/main" val="20000"/>
                    </a:ext>
                  </a:extLst>
                </a:gridCol>
                <a:gridCol w="2286566">
                  <a:extLst>
                    <a:ext uri="{9D8B030D-6E8A-4147-A177-3AD203B41FA5}">
                      <a16:colId xmlns:a16="http://schemas.microsoft.com/office/drawing/2014/main" val="20001"/>
                    </a:ext>
                  </a:extLst>
                </a:gridCol>
                <a:gridCol w="2955390">
                  <a:extLst>
                    <a:ext uri="{9D8B030D-6E8A-4147-A177-3AD203B41FA5}">
                      <a16:colId xmlns:a16="http://schemas.microsoft.com/office/drawing/2014/main" val="20002"/>
                    </a:ext>
                  </a:extLst>
                </a:gridCol>
              </a:tblGrid>
              <a:tr h="293438">
                <a:tc>
                  <a:txBody>
                    <a:bodyPr/>
                    <a:lstStyle/>
                    <a:p>
                      <a:pPr algn="ctr"/>
                      <a:r>
                        <a:rPr lang="fr-CA" sz="1600" dirty="0">
                          <a:solidFill>
                            <a:schemeClr val="bg1"/>
                          </a:solidFill>
                        </a:rPr>
                        <a:t>Organismes</a:t>
                      </a:r>
                      <a:endParaRPr lang="fr-CA" sz="1600" b="1" dirty="0">
                        <a:solidFill>
                          <a:schemeClr val="bg1"/>
                        </a:solidFill>
                      </a:endParaRPr>
                    </a:p>
                  </a:txBody>
                  <a:tcPr>
                    <a:solidFill>
                      <a:srgbClr val="089AAD"/>
                    </a:solidFill>
                  </a:tcPr>
                </a:tc>
                <a:tc>
                  <a:txBody>
                    <a:bodyPr/>
                    <a:lstStyle/>
                    <a:p>
                      <a:pPr algn="ctr"/>
                      <a:r>
                        <a:rPr lang="fr-CA" sz="1600" dirty="0">
                          <a:solidFill>
                            <a:schemeClr val="bg1"/>
                          </a:solidFill>
                        </a:rPr>
                        <a:t>Territoires couverts</a:t>
                      </a:r>
                      <a:endParaRPr lang="fr-CA" sz="1600" b="1" dirty="0">
                        <a:solidFill>
                          <a:schemeClr val="bg1"/>
                        </a:solidFill>
                      </a:endParaRPr>
                    </a:p>
                  </a:txBody>
                  <a:tcPr>
                    <a:solidFill>
                      <a:srgbClr val="089AAD"/>
                    </a:solidFill>
                  </a:tcPr>
                </a:tc>
                <a:tc>
                  <a:txBody>
                    <a:bodyPr/>
                    <a:lstStyle/>
                    <a:p>
                      <a:pPr algn="ctr"/>
                      <a:r>
                        <a:rPr lang="fr-CA" sz="1600" dirty="0">
                          <a:solidFill>
                            <a:schemeClr val="bg1"/>
                          </a:solidFill>
                        </a:rPr>
                        <a:t>Téléphones</a:t>
                      </a:r>
                      <a:endParaRPr lang="fr-CA" sz="1600" b="1" dirty="0">
                        <a:solidFill>
                          <a:schemeClr val="bg1"/>
                        </a:solidFill>
                      </a:endParaRPr>
                    </a:p>
                  </a:txBody>
                  <a:tcPr>
                    <a:solidFill>
                      <a:srgbClr val="089AAD"/>
                    </a:solidFill>
                  </a:tcPr>
                </a:tc>
                <a:extLst>
                  <a:ext uri="{0D108BD9-81ED-4DB2-BD59-A6C34878D82A}">
                    <a16:rowId xmlns:a16="http://schemas.microsoft.com/office/drawing/2014/main" val="10000"/>
                  </a:ext>
                </a:extLst>
              </a:tr>
              <a:tr h="540000">
                <a:tc>
                  <a:txBody>
                    <a:bodyPr/>
                    <a:lstStyle/>
                    <a:p>
                      <a:r>
                        <a:rPr lang="fr-CA" sz="1100" dirty="0">
                          <a:solidFill>
                            <a:schemeClr val="tx1"/>
                          </a:solidFill>
                        </a:rPr>
                        <a:t>Macadam Sud</a:t>
                      </a:r>
                    </a:p>
                  </a:txBody>
                  <a:tcPr>
                    <a:solidFill>
                      <a:schemeClr val="bg1">
                        <a:alpha val="20000"/>
                      </a:schemeClr>
                    </a:solidFill>
                  </a:tcPr>
                </a:tc>
                <a:tc>
                  <a:txBody>
                    <a:bodyPr/>
                    <a:lstStyle/>
                    <a:p>
                      <a:pPr marL="171450" indent="-171450">
                        <a:buFont typeface="Arial" panose="020B0604020202020204" pitchFamily="34" charset="0"/>
                        <a:buChar char="•"/>
                      </a:pPr>
                      <a:r>
                        <a:rPr lang="fr-CA" sz="1100" dirty="0">
                          <a:solidFill>
                            <a:schemeClr val="tx1"/>
                          </a:solidFill>
                        </a:rPr>
                        <a:t>Longueuil et Grand Longueuil</a:t>
                      </a:r>
                    </a:p>
                    <a:p>
                      <a:pPr marL="171450" indent="-171450">
                        <a:spcBef>
                          <a:spcPts val="0"/>
                        </a:spcBef>
                        <a:buFont typeface="Arial" panose="020B0604020202020204" pitchFamily="34" charset="0"/>
                        <a:buChar char="•"/>
                      </a:pPr>
                      <a:r>
                        <a:rPr lang="fr-CA" sz="1100" dirty="0">
                          <a:solidFill>
                            <a:schemeClr val="tx1"/>
                          </a:solidFill>
                        </a:rPr>
                        <a:t>Saint-Hubert</a:t>
                      </a:r>
                    </a:p>
                    <a:p>
                      <a:pPr marL="171450" indent="-171450">
                        <a:spcBef>
                          <a:spcPts val="0"/>
                        </a:spcBef>
                        <a:buFont typeface="Arial" panose="020B0604020202020204" pitchFamily="34" charset="0"/>
                        <a:buChar char="•"/>
                      </a:pPr>
                      <a:r>
                        <a:rPr lang="fr-CA" sz="1100" dirty="0">
                          <a:solidFill>
                            <a:schemeClr val="tx1"/>
                          </a:solidFill>
                        </a:rPr>
                        <a:t>Brossard</a:t>
                      </a:r>
                    </a:p>
                  </a:txBody>
                  <a:tcP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t>450 677-9021</a:t>
                      </a:r>
                    </a:p>
                    <a:p>
                      <a:endParaRPr lang="fr-CA" sz="1100" dirty="0"/>
                    </a:p>
                  </a:txBody>
                  <a:tcPr>
                    <a:solidFill>
                      <a:schemeClr val="bg1">
                        <a:alpha val="20000"/>
                      </a:schemeClr>
                    </a:solidFill>
                  </a:tcPr>
                </a:tc>
                <a:extLst>
                  <a:ext uri="{0D108BD9-81ED-4DB2-BD59-A6C34878D82A}">
                    <a16:rowId xmlns:a16="http://schemas.microsoft.com/office/drawing/2014/main" val="10001"/>
                  </a:ext>
                </a:extLst>
              </a:tr>
              <a:tr h="3652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t>Pacte de rue</a:t>
                      </a:r>
                    </a:p>
                  </a:txBody>
                  <a:tcPr>
                    <a:solidFill>
                      <a:srgbClr val="C6E9ED"/>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100" dirty="0"/>
                        <a:t>Suroît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100" dirty="0"/>
                        <a:t>Haut-St-Laurent</a:t>
                      </a:r>
                    </a:p>
                  </a:txBody>
                  <a:tcPr>
                    <a:solidFill>
                      <a:srgbClr val="C6E9E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t>450 370-2420</a:t>
                      </a:r>
                    </a:p>
                    <a:p>
                      <a:endParaRPr lang="fr-CA" sz="1100" dirty="0"/>
                    </a:p>
                  </a:txBody>
                  <a:tcPr>
                    <a:solidFill>
                      <a:srgbClr val="C6E9ED"/>
                    </a:solidFill>
                  </a:tcPr>
                </a:tc>
                <a:extLst>
                  <a:ext uri="{0D108BD9-81ED-4DB2-BD59-A6C34878D82A}">
                    <a16:rowId xmlns:a16="http://schemas.microsoft.com/office/drawing/2014/main" val="10002"/>
                  </a:ext>
                </a:extLst>
              </a:tr>
              <a:tr h="252000">
                <a:tc>
                  <a:txBody>
                    <a:bodyPr/>
                    <a:lstStyle/>
                    <a:p>
                      <a:pPr>
                        <a:spcBef>
                          <a:spcPts val="0"/>
                        </a:spcBef>
                      </a:pPr>
                      <a:r>
                        <a:rPr lang="fr-CA" sz="1100" dirty="0"/>
                        <a:t>CIJM (Centre d’Intervention-Jeunesse des Maskoutains)</a:t>
                      </a:r>
                    </a:p>
                  </a:txBody>
                  <a:tcP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t>MRC des Maskoutains</a:t>
                      </a:r>
                    </a:p>
                  </a:txBody>
                  <a:tcP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t>450 773-4909</a:t>
                      </a:r>
                    </a:p>
                  </a:txBody>
                  <a:tcPr>
                    <a:solidFill>
                      <a:schemeClr val="bg1">
                        <a:alpha val="20000"/>
                      </a:schemeClr>
                    </a:solidFill>
                  </a:tcPr>
                </a:tc>
                <a:extLst>
                  <a:ext uri="{0D108BD9-81ED-4DB2-BD59-A6C34878D82A}">
                    <a16:rowId xmlns:a16="http://schemas.microsoft.com/office/drawing/2014/main" val="10003"/>
                  </a:ext>
                </a:extLst>
              </a:tr>
              <a:tr h="82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t>POSA/Source des Monts</a:t>
                      </a:r>
                    </a:p>
                    <a:p>
                      <a:endParaRPr lang="fr-CA" sz="1100" dirty="0"/>
                    </a:p>
                  </a:txBody>
                  <a:tcPr>
                    <a:solidFill>
                      <a:srgbClr val="C6E9ED"/>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100" dirty="0"/>
                        <a:t>Chambly</a:t>
                      </a:r>
                    </a:p>
                    <a:p>
                      <a:pPr marL="171450" indent="-171450">
                        <a:spcBef>
                          <a:spcPts val="0"/>
                        </a:spcBef>
                        <a:buFont typeface="Arial" panose="020B0604020202020204" pitchFamily="34" charset="0"/>
                        <a:buChar char="•"/>
                      </a:pPr>
                      <a:r>
                        <a:rPr lang="fr-CA" sz="1100" dirty="0"/>
                        <a:t>Marieville et environs</a:t>
                      </a:r>
                    </a:p>
                    <a:p>
                      <a:pPr marL="171450" indent="-171450">
                        <a:spcBef>
                          <a:spcPts val="0"/>
                        </a:spcBef>
                        <a:buFont typeface="Arial" panose="020B0604020202020204" pitchFamily="34" charset="0"/>
                        <a:buChar char="•"/>
                      </a:pPr>
                      <a:r>
                        <a:rPr lang="fr-CA" sz="1100" dirty="0"/>
                        <a:t>St-Jean-sur-Richelieu</a:t>
                      </a:r>
                    </a:p>
                    <a:p>
                      <a:pPr marL="171450" indent="-171450">
                        <a:spcBef>
                          <a:spcPts val="0"/>
                        </a:spcBef>
                        <a:buFont typeface="Arial" panose="020B0604020202020204" pitchFamily="34" charset="0"/>
                        <a:buChar char="•"/>
                      </a:pPr>
                      <a:r>
                        <a:rPr lang="fr-CA" sz="1100" dirty="0"/>
                        <a:t>Saint-Césaire et environs</a:t>
                      </a:r>
                    </a:p>
                    <a:p>
                      <a:pPr marL="171450" indent="-171450">
                        <a:spcBef>
                          <a:spcPts val="0"/>
                        </a:spcBef>
                        <a:buFont typeface="Arial" panose="020B0604020202020204" pitchFamily="34" charset="0"/>
                        <a:buChar char="•"/>
                      </a:pPr>
                      <a:r>
                        <a:rPr lang="fr-CA" sz="1100" dirty="0" err="1"/>
                        <a:t>Lacolle</a:t>
                      </a:r>
                      <a:r>
                        <a:rPr lang="fr-CA" sz="1100" dirty="0"/>
                        <a:t> et environs</a:t>
                      </a:r>
                    </a:p>
                  </a:txBody>
                  <a:tcPr>
                    <a:solidFill>
                      <a:srgbClr val="C6E9E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t>450 658-9898</a:t>
                      </a:r>
                    </a:p>
                    <a:p>
                      <a:endParaRPr lang="fr-CA" sz="1100" dirty="0"/>
                    </a:p>
                  </a:txBody>
                  <a:tcPr>
                    <a:solidFill>
                      <a:srgbClr val="C6E9ED"/>
                    </a:solidFill>
                  </a:tcPr>
                </a:tc>
                <a:extLst>
                  <a:ext uri="{0D108BD9-81ED-4DB2-BD59-A6C34878D82A}">
                    <a16:rowId xmlns:a16="http://schemas.microsoft.com/office/drawing/2014/main" val="10004"/>
                  </a:ext>
                </a:extLst>
              </a:tr>
              <a:tr h="2858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t>L’aiguillage</a:t>
                      </a:r>
                    </a:p>
                  </a:txBody>
                  <a:tcP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t>Vaudreuil-</a:t>
                      </a:r>
                      <a:r>
                        <a:rPr lang="fr-CA" sz="1100" dirty="0" err="1"/>
                        <a:t>Soulanges</a:t>
                      </a:r>
                      <a:endParaRPr lang="fr-CA" sz="1100" dirty="0"/>
                    </a:p>
                  </a:txBody>
                  <a:tcPr>
                    <a:solidFill>
                      <a:schemeClr val="bg1">
                        <a:alpha val="20000"/>
                      </a:schemeClr>
                    </a:solidFill>
                  </a:tcPr>
                </a:tc>
                <a:tc>
                  <a:txBody>
                    <a:bodyPr/>
                    <a:lstStyle/>
                    <a:p>
                      <a:pPr marL="0" indent="0">
                        <a:spcBef>
                          <a:spcPts val="0"/>
                        </a:spcBef>
                        <a:buFont typeface="Arial" panose="020B0604020202020204" pitchFamily="34" charset="0"/>
                        <a:buNone/>
                      </a:pPr>
                      <a:r>
                        <a:rPr lang="fr-CA" sz="1100" dirty="0"/>
                        <a:t>450 218-6418</a:t>
                      </a:r>
                    </a:p>
                  </a:txBody>
                  <a:tcPr>
                    <a:solidFill>
                      <a:schemeClr val="bg1">
                        <a:alpha val="20000"/>
                      </a:schemeClr>
                    </a:solidFill>
                  </a:tcPr>
                </a:tc>
                <a:extLst>
                  <a:ext uri="{0D108BD9-81ED-4DB2-BD59-A6C34878D82A}">
                    <a16:rowId xmlns:a16="http://schemas.microsoft.com/office/drawing/2014/main" val="10005"/>
                  </a:ext>
                </a:extLst>
              </a:tr>
              <a:tr h="252000">
                <a:tc>
                  <a:txBody>
                    <a:bodyPr/>
                    <a:lstStyle/>
                    <a:p>
                      <a:r>
                        <a:rPr lang="fr-CA" sz="1100" dirty="0"/>
                        <a:t>Maison des jeunes </a:t>
                      </a:r>
                      <a:r>
                        <a:rPr lang="fr-CA" sz="1100" dirty="0" err="1"/>
                        <a:t>Châtelois</a:t>
                      </a:r>
                      <a:r>
                        <a:rPr lang="fr-CA" sz="1100" dirty="0"/>
                        <a:t> Inc.</a:t>
                      </a:r>
                    </a:p>
                  </a:txBody>
                  <a:tcPr>
                    <a:solidFill>
                      <a:srgbClr val="C6E9ED"/>
                    </a:solidFill>
                  </a:tcPr>
                </a:tc>
                <a:tc>
                  <a:txBody>
                    <a:bodyPr/>
                    <a:lstStyle/>
                    <a:p>
                      <a:r>
                        <a:rPr lang="fr-CA" sz="1100" dirty="0"/>
                        <a:t>Châteauguay</a:t>
                      </a:r>
                    </a:p>
                  </a:txBody>
                  <a:tcPr>
                    <a:solidFill>
                      <a:srgbClr val="C6E9ED"/>
                    </a:solidFill>
                  </a:tcPr>
                </a:tc>
                <a:tc>
                  <a:txBody>
                    <a:bodyPr/>
                    <a:lstStyle/>
                    <a:p>
                      <a:r>
                        <a:rPr lang="fr-CA" sz="1100" dirty="0"/>
                        <a:t>450</a:t>
                      </a:r>
                      <a:r>
                        <a:rPr lang="fr-CA" sz="1100" baseline="0" dirty="0"/>
                        <a:t> 698-3340</a:t>
                      </a:r>
                      <a:endParaRPr lang="fr-CA" sz="1100" dirty="0"/>
                    </a:p>
                  </a:txBody>
                  <a:tcPr>
                    <a:solidFill>
                      <a:srgbClr val="C6E9ED"/>
                    </a:solidFill>
                  </a:tcPr>
                </a:tc>
                <a:extLst>
                  <a:ext uri="{0D108BD9-81ED-4DB2-BD59-A6C34878D82A}">
                    <a16:rowId xmlns:a16="http://schemas.microsoft.com/office/drawing/2014/main" val="10006"/>
                  </a:ext>
                </a:extLst>
              </a:tr>
              <a:tr h="252000">
                <a:tc>
                  <a:txBody>
                    <a:bodyPr/>
                    <a:lstStyle/>
                    <a:p>
                      <a:r>
                        <a:rPr lang="fr-CA" sz="1100" dirty="0"/>
                        <a:t>Maison des jeunes Sorel</a:t>
                      </a:r>
                    </a:p>
                  </a:txBody>
                  <a:tcPr>
                    <a:solidFill>
                      <a:schemeClr val="bg1">
                        <a:alpha val="20000"/>
                      </a:schemeClr>
                    </a:solidFill>
                  </a:tcPr>
                </a:tc>
                <a:tc>
                  <a:txBody>
                    <a:bodyPr/>
                    <a:lstStyle/>
                    <a:p>
                      <a:r>
                        <a:rPr lang="fr-CA" sz="1100" dirty="0"/>
                        <a:t>Sorel-Tracy</a:t>
                      </a:r>
                    </a:p>
                  </a:txBody>
                  <a:tcPr>
                    <a:solidFill>
                      <a:schemeClr val="bg1">
                        <a:alpha val="20000"/>
                      </a:schemeClr>
                    </a:solidFill>
                  </a:tcPr>
                </a:tc>
                <a:tc>
                  <a:txBody>
                    <a:bodyPr/>
                    <a:lstStyle/>
                    <a:p>
                      <a:r>
                        <a:rPr lang="fr-CA" sz="1100" dirty="0"/>
                        <a:t>450 742-8838</a:t>
                      </a:r>
                    </a:p>
                  </a:txBody>
                  <a:tcPr>
                    <a:solidFill>
                      <a:schemeClr val="bg1">
                        <a:alpha val="20000"/>
                      </a:schemeClr>
                    </a:solidFill>
                  </a:tcPr>
                </a:tc>
                <a:extLst>
                  <a:ext uri="{0D108BD9-81ED-4DB2-BD59-A6C34878D82A}">
                    <a16:rowId xmlns:a16="http://schemas.microsoft.com/office/drawing/2014/main" val="10007"/>
                  </a:ext>
                </a:extLst>
              </a:tr>
              <a:tr h="252000">
                <a:tc>
                  <a:txBody>
                    <a:bodyPr/>
                    <a:lstStyle/>
                    <a:p>
                      <a:r>
                        <a:rPr lang="fr-CA" sz="1100" dirty="0"/>
                        <a:t>1001 rue</a:t>
                      </a:r>
                    </a:p>
                  </a:txBody>
                  <a:tcPr>
                    <a:solidFill>
                      <a:srgbClr val="C6E9ED"/>
                    </a:solidFill>
                  </a:tcPr>
                </a:tc>
                <a:tc>
                  <a:txBody>
                    <a:bodyPr/>
                    <a:lstStyle/>
                    <a:p>
                      <a:r>
                        <a:rPr lang="fr-CA" sz="1100" dirty="0"/>
                        <a:t>Saint-Hilaire</a:t>
                      </a:r>
                    </a:p>
                  </a:txBody>
                  <a:tcPr>
                    <a:solidFill>
                      <a:srgbClr val="C6E9ED"/>
                    </a:solidFill>
                  </a:tcPr>
                </a:tc>
                <a:tc>
                  <a:txBody>
                    <a:bodyPr/>
                    <a:lstStyle/>
                    <a:p>
                      <a:r>
                        <a:rPr lang="fr-CA" sz="1100" dirty="0"/>
                        <a:t>450 464-4481</a:t>
                      </a:r>
                    </a:p>
                  </a:txBody>
                  <a:tcPr>
                    <a:solidFill>
                      <a:srgbClr val="C6E9ED"/>
                    </a:solidFill>
                  </a:tcPr>
                </a:tc>
                <a:extLst>
                  <a:ext uri="{0D108BD9-81ED-4DB2-BD59-A6C34878D82A}">
                    <a16:rowId xmlns:a16="http://schemas.microsoft.com/office/drawing/2014/main" val="10008"/>
                  </a:ext>
                </a:extLst>
              </a:tr>
              <a:tr h="252000">
                <a:tc>
                  <a:txBody>
                    <a:bodyPr/>
                    <a:lstStyle/>
                    <a:p>
                      <a:r>
                        <a:rPr lang="fr-CA" sz="1100" dirty="0"/>
                        <a:t>Horizon</a:t>
                      </a:r>
                      <a:r>
                        <a:rPr lang="fr-CA" sz="1100" baseline="0" dirty="0"/>
                        <a:t> soleil</a:t>
                      </a:r>
                      <a:endParaRPr lang="fr-CA" sz="1100" dirty="0"/>
                    </a:p>
                  </a:txBody>
                  <a:tcPr>
                    <a:solidFill>
                      <a:schemeClr val="bg1">
                        <a:alpha val="20000"/>
                      </a:schemeClr>
                    </a:solidFill>
                  </a:tcPr>
                </a:tc>
                <a:tc>
                  <a:txBody>
                    <a:bodyPr/>
                    <a:lstStyle/>
                    <a:p>
                      <a:r>
                        <a:rPr lang="fr-CA" sz="1100" dirty="0"/>
                        <a:t>Acton Vale</a:t>
                      </a:r>
                    </a:p>
                  </a:txBody>
                  <a:tcPr>
                    <a:solidFill>
                      <a:schemeClr val="bg1">
                        <a:alpha val="20000"/>
                      </a:schemeClr>
                    </a:solidFill>
                  </a:tcPr>
                </a:tc>
                <a:tc>
                  <a:txBody>
                    <a:bodyPr/>
                    <a:lstStyle/>
                    <a:p>
                      <a:r>
                        <a:rPr lang="fr-CA" sz="1100" dirty="0"/>
                        <a:t>450 366-0105</a:t>
                      </a:r>
                    </a:p>
                  </a:txBody>
                  <a:tcPr>
                    <a:solidFill>
                      <a:schemeClr val="bg1">
                        <a:alpha val="20000"/>
                      </a:schemeClr>
                    </a:solidFill>
                  </a:tcPr>
                </a:tc>
                <a:extLst>
                  <a:ext uri="{0D108BD9-81ED-4DB2-BD59-A6C34878D82A}">
                    <a16:rowId xmlns:a16="http://schemas.microsoft.com/office/drawing/2014/main" val="10009"/>
                  </a:ext>
                </a:extLst>
              </a:tr>
            </a:tbl>
          </a:graphicData>
        </a:graphic>
      </p:graphicFrame>
      <p:pic>
        <p:nvPicPr>
          <p:cNvPr id="4" name="Son enregistré">
            <a:hlinkClick r:id="" action="ppaction://media"/>
            <a:extLst>
              <a:ext uri="{FF2B5EF4-FFF2-40B4-BE49-F238E27FC236}">
                <a16:creationId xmlns:a16="http://schemas.microsoft.com/office/drawing/2014/main" id="{14ACAFE0-F245-4E35-845D-1A5F584703F5}"/>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0492545"/>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custDataLst>
              <p:tags r:id="rId1"/>
            </p:custDataLst>
          </p:nvPr>
        </p:nvPicPr>
        <p:blipFill>
          <a:blip r:embed="rId7"/>
          <a:stretch>
            <a:fillRect/>
          </a:stretch>
        </p:blipFill>
        <p:spPr>
          <a:xfrm>
            <a:off x="0" y="2443363"/>
            <a:ext cx="9144000" cy="2481072"/>
          </a:xfrm>
          <a:prstGeom prst="rect">
            <a:avLst/>
          </a:prstGeom>
        </p:spPr>
      </p:pic>
      <p:pic>
        <p:nvPicPr>
          <p:cNvPr id="4" name="Espace réservé du contenu 3"/>
          <p:cNvPicPr>
            <a:picLocks noGrp="1" noChangeAspect="1"/>
          </p:cNvPicPr>
          <p:nvPr>
            <p:ph idx="1"/>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2081405" y="1865419"/>
            <a:ext cx="5216481" cy="36369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ZoneTexte 2"/>
          <p:cNvSpPr txBox="1"/>
          <p:nvPr/>
        </p:nvSpPr>
        <p:spPr>
          <a:xfrm>
            <a:off x="1485900" y="264838"/>
            <a:ext cx="7258050" cy="1255728"/>
          </a:xfrm>
          <a:prstGeom prst="rect">
            <a:avLst/>
          </a:prstGeom>
          <a:noFill/>
        </p:spPr>
        <p:txBody>
          <a:bodyPr wrap="square" rtlCol="0">
            <a:spAutoFit/>
          </a:bodyPr>
          <a:lstStyle/>
          <a:p>
            <a:pPr algn="ctr">
              <a:lnSpc>
                <a:spcPct val="90000"/>
              </a:lnSpc>
              <a:spcBef>
                <a:spcPct val="0"/>
              </a:spcBef>
            </a:pPr>
            <a:r>
              <a:rPr lang="fr-CA" sz="2800" dirty="0">
                <a:latin typeface="Arial" panose="020B0604020202020204" pitchFamily="34" charset="0"/>
                <a:ea typeface="+mj-ea"/>
                <a:cs typeface="Arial" panose="020B0604020202020204" pitchFamily="34" charset="0"/>
              </a:rPr>
              <a:t>Vous pouvez consulter, pour plus d’information, cette brochure en suivant le  lien internet ici-bas :</a:t>
            </a:r>
          </a:p>
        </p:txBody>
      </p:sp>
      <p:sp>
        <p:nvSpPr>
          <p:cNvPr id="5" name="Rectangle 4"/>
          <p:cNvSpPr/>
          <p:nvPr/>
        </p:nvSpPr>
        <p:spPr>
          <a:xfrm>
            <a:off x="439657" y="5847231"/>
            <a:ext cx="6924675" cy="369332"/>
          </a:xfrm>
          <a:prstGeom prst="rect">
            <a:avLst/>
          </a:prstGeom>
        </p:spPr>
        <p:txBody>
          <a:bodyPr wrap="square">
            <a:spAutoFit/>
          </a:bodyPr>
          <a:lstStyle/>
          <a:p>
            <a:r>
              <a:rPr lang="fr-CA" dirty="0">
                <a:hlinkClick r:id="rId9"/>
              </a:rPr>
              <a:t>http://publications.msss.gouv.qc.ca/msss/fichiers/2017/17-313-04F.pdf</a:t>
            </a:r>
            <a:r>
              <a:rPr lang="fr-CA" dirty="0"/>
              <a:t> </a:t>
            </a:r>
          </a:p>
        </p:txBody>
      </p:sp>
      <p:pic>
        <p:nvPicPr>
          <p:cNvPr id="6" name="Son enregistré">
            <a:hlinkClick r:id="" action="ppaction://media"/>
            <a:extLst>
              <a:ext uri="{FF2B5EF4-FFF2-40B4-BE49-F238E27FC236}">
                <a16:creationId xmlns:a16="http://schemas.microsoft.com/office/drawing/2014/main" id="{5C8197FC-2422-466E-9704-D243ACB93B0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62841257"/>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custDataLst>
              <p:tags r:id="rId1"/>
            </p:custDataLst>
          </p:nvPr>
        </p:nvPicPr>
        <p:blipFill>
          <a:blip r:embed="rId6">
            <a:duotone>
              <a:prstClr val="black"/>
              <a:srgbClr val="F2F1EF">
                <a:tint val="45000"/>
                <a:satMod val="400000"/>
              </a:srgbClr>
            </a:duotone>
          </a:blip>
          <a:stretch>
            <a:fillRect/>
          </a:stretch>
        </p:blipFill>
        <p:spPr>
          <a:xfrm>
            <a:off x="0" y="4372824"/>
            <a:ext cx="9144000" cy="1321805"/>
          </a:xfrm>
          <a:prstGeom prst="rect">
            <a:avLst/>
          </a:prstGeom>
        </p:spPr>
      </p:pic>
      <p:sp>
        <p:nvSpPr>
          <p:cNvPr id="2" name="Espace réservé du contenu 1"/>
          <p:cNvSpPr>
            <a:spLocks noGrp="1"/>
          </p:cNvSpPr>
          <p:nvPr>
            <p:ph idx="1"/>
            <p:custDataLst>
              <p:tags r:id="rId2"/>
            </p:custDataLst>
          </p:nvPr>
        </p:nvSpPr>
        <p:spPr>
          <a:xfrm>
            <a:off x="606582" y="2154725"/>
            <a:ext cx="8228444" cy="3609212"/>
          </a:xfrm>
        </p:spPr>
        <p:txBody>
          <a:bodyPr/>
          <a:lstStyle/>
          <a:p>
            <a:r>
              <a:rPr lang="fr-CA" sz="2000" dirty="0"/>
              <a:t>CISSS Montérégie-Centre : </a:t>
            </a:r>
            <a:r>
              <a:rPr lang="fr-CA" sz="2000" dirty="0">
                <a:solidFill>
                  <a:srgbClr val="089AAD"/>
                </a:solidFill>
              </a:rPr>
              <a:t>Isabelle Aubry au 450-928-6777 poste: 14351</a:t>
            </a:r>
          </a:p>
          <a:p>
            <a:endParaRPr lang="fr-CA" sz="1600" dirty="0">
              <a:solidFill>
                <a:srgbClr val="089AAD"/>
              </a:solidFill>
            </a:endParaRPr>
          </a:p>
          <a:p>
            <a:r>
              <a:rPr lang="fr-CA" sz="2000" dirty="0"/>
              <a:t>CISSS Montérégie-Ouest : </a:t>
            </a:r>
            <a:r>
              <a:rPr lang="fr-CA" sz="2000" dirty="0" err="1">
                <a:solidFill>
                  <a:srgbClr val="089AAD"/>
                </a:solidFill>
              </a:rPr>
              <a:t>Annik</a:t>
            </a:r>
            <a:r>
              <a:rPr lang="fr-CA" sz="2000" dirty="0">
                <a:solidFill>
                  <a:srgbClr val="089AAD"/>
                </a:solidFill>
              </a:rPr>
              <a:t> Arsenault au 450-455-6171 poste: 72992 </a:t>
            </a:r>
          </a:p>
          <a:p>
            <a:endParaRPr lang="fr-CA" sz="1600" dirty="0">
              <a:solidFill>
                <a:srgbClr val="089AAD"/>
              </a:solidFill>
            </a:endParaRPr>
          </a:p>
          <a:p>
            <a:r>
              <a:rPr lang="fr-CA" sz="2000" dirty="0"/>
              <a:t>CISSS Montérégie-Est : </a:t>
            </a:r>
            <a:r>
              <a:rPr lang="fr-CA" sz="2000" dirty="0" smtClean="0">
                <a:solidFill>
                  <a:srgbClr val="089AAD"/>
                </a:solidFill>
              </a:rPr>
              <a:t>Catherine Bouchard </a:t>
            </a:r>
            <a:r>
              <a:rPr lang="fr-CA" sz="2000" dirty="0">
                <a:solidFill>
                  <a:srgbClr val="089AAD"/>
                </a:solidFill>
              </a:rPr>
              <a:t>au 450-778-2572 poste: </a:t>
            </a:r>
            <a:r>
              <a:rPr lang="fr-CA" sz="2000" dirty="0" smtClean="0">
                <a:solidFill>
                  <a:srgbClr val="089AAD"/>
                </a:solidFill>
              </a:rPr>
              <a:t>6659 </a:t>
            </a:r>
            <a:endParaRPr lang="fr-CA" sz="2000" dirty="0">
              <a:solidFill>
                <a:srgbClr val="089AAD"/>
              </a:solidFill>
            </a:endParaRPr>
          </a:p>
          <a:p>
            <a:endParaRPr lang="fr-CA" sz="2400" dirty="0"/>
          </a:p>
          <a:p>
            <a:endParaRPr lang="fr-CA" sz="2000" dirty="0"/>
          </a:p>
          <a:p>
            <a:pPr marL="0" indent="0">
              <a:spcBef>
                <a:spcPts val="600"/>
              </a:spcBef>
              <a:buNone/>
            </a:pPr>
            <a:r>
              <a:rPr lang="fr-CA" sz="2000" b="1" dirty="0"/>
              <a:t>                        </a:t>
            </a:r>
            <a:r>
              <a:rPr lang="fr-CA" sz="2400" b="1" dirty="0"/>
              <a:t>Et elles vous expliqueront la procédure à suivre.</a:t>
            </a:r>
          </a:p>
        </p:txBody>
      </p:sp>
      <p:sp>
        <p:nvSpPr>
          <p:cNvPr id="3" name="Titre 2"/>
          <p:cNvSpPr>
            <a:spLocks noGrp="1"/>
          </p:cNvSpPr>
          <p:nvPr>
            <p:ph type="title"/>
            <p:custDataLst>
              <p:tags r:id="rId3"/>
            </p:custDataLst>
          </p:nvPr>
        </p:nvSpPr>
        <p:spPr/>
        <p:txBody>
          <a:bodyPr>
            <a:noAutofit/>
          </a:bodyPr>
          <a:lstStyle/>
          <a:p>
            <a:pPr algn="ctr"/>
            <a:r>
              <a:rPr lang="fr-CA" sz="3200" dirty="0">
                <a:solidFill>
                  <a:schemeClr val="tx1"/>
                </a:solidFill>
              </a:rPr>
              <a:t>Pour devenir CAMI ou commander du matériel, veuillez communiquer avec </a:t>
            </a:r>
            <a:r>
              <a:rPr lang="fr-CA" sz="2800" dirty="0">
                <a:solidFill>
                  <a:schemeClr val="tx1"/>
                </a:solidFill>
              </a:rPr>
              <a:t>:</a:t>
            </a:r>
            <a:r>
              <a:rPr lang="fr-CA" sz="2000" dirty="0">
                <a:solidFill>
                  <a:schemeClr val="tx1"/>
                </a:solidFill>
              </a:rPr>
              <a:t/>
            </a:r>
            <a:br>
              <a:rPr lang="fr-CA" sz="2000" dirty="0">
                <a:solidFill>
                  <a:schemeClr val="tx1"/>
                </a:solidFill>
              </a:rPr>
            </a:br>
            <a:endParaRPr lang="fr-CA" sz="2000" dirty="0">
              <a:solidFill>
                <a:srgbClr val="FF0000"/>
              </a:solidFill>
            </a:endParaRPr>
          </a:p>
        </p:txBody>
      </p:sp>
    </p:spTree>
    <p:extLst>
      <p:ext uri="{BB962C8B-B14F-4D97-AF65-F5344CB8AC3E}">
        <p14:creationId xmlns:p14="http://schemas.microsoft.com/office/powerpoint/2010/main" val="3305841007"/>
      </p:ext>
    </p:extLst>
  </p:cSld>
  <p:clrMapOvr>
    <a:masterClrMapping/>
  </p:clrMapOvr>
  <mc:AlternateContent xmlns:mc="http://schemas.openxmlformats.org/markup-compatibility/2006" xmlns:p14="http://schemas.microsoft.com/office/powerpoint/2010/main">
    <mc:Choice Requires="p14">
      <p:transition spd="slow" p14:dur="1500" advTm="8000">
        <p:fade/>
      </p:transition>
    </mc:Choice>
    <mc:Fallback xmlns="">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7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175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225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par>
                                <p:cTn id="14" presetID="1" presetClass="entr" presetSubtype="0" fill="hold" nodeType="withEffect">
                                  <p:stCondLst>
                                    <p:cond delay="4000"/>
                                  </p:stCondLst>
                                  <p:childTnLst>
                                    <p:set>
                                      <p:cBhvr>
                                        <p:cTn id="15"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custDataLst>
              <p:tags r:id="rId1"/>
            </p:custDataLst>
          </p:nvPr>
        </p:nvSpPr>
        <p:spPr>
          <a:xfrm>
            <a:off x="418664" y="1592211"/>
            <a:ext cx="8483796" cy="4299002"/>
          </a:xfrm>
        </p:spPr>
        <p:txBody>
          <a:bodyPr>
            <a:normAutofit/>
          </a:bodyPr>
          <a:lstStyle/>
          <a:p>
            <a:pPr marL="0" indent="0">
              <a:buNone/>
            </a:pPr>
            <a:endParaRPr lang="fr-CA" sz="2400" b="1" dirty="0"/>
          </a:p>
          <a:p>
            <a:pPr marL="0" indent="0">
              <a:buNone/>
            </a:pPr>
            <a:endParaRPr lang="fr-CA" sz="2400" b="1" dirty="0"/>
          </a:p>
          <a:p>
            <a:pPr marL="0" indent="0">
              <a:buNone/>
            </a:pPr>
            <a:r>
              <a:rPr lang="fr-CA" sz="2400" b="1" dirty="0"/>
              <a:t>Concernant les questions sur la </a:t>
            </a:r>
            <a:r>
              <a:rPr lang="fr-CA" sz="2400" b="1" dirty="0" err="1"/>
              <a:t>naloxone</a:t>
            </a:r>
            <a:r>
              <a:rPr lang="fr-CA" sz="2400" b="1" dirty="0"/>
              <a:t> :</a:t>
            </a:r>
          </a:p>
          <a:p>
            <a:r>
              <a:rPr lang="fr-CA" sz="2400" dirty="0">
                <a:solidFill>
                  <a:srgbClr val="089AAD"/>
                </a:solidFill>
              </a:rPr>
              <a:t>Audrey Kim Morin 450-928-6777 poste 14054</a:t>
            </a:r>
          </a:p>
          <a:p>
            <a:endParaRPr lang="fr-CA" sz="2400" dirty="0"/>
          </a:p>
          <a:p>
            <a:pPr marL="0" indent="0">
              <a:buNone/>
            </a:pPr>
            <a:r>
              <a:rPr lang="fr-CA" sz="2400" b="1" dirty="0"/>
              <a:t>Concernant le programme d’accès au matériel stérile d’injection </a:t>
            </a:r>
            <a:r>
              <a:rPr lang="fr-CA" sz="2400" b="1" dirty="0" smtClean="0"/>
              <a:t>:</a:t>
            </a:r>
            <a:endParaRPr lang="fr-CA" sz="2400" b="1" dirty="0"/>
          </a:p>
          <a:p>
            <a:r>
              <a:rPr lang="fr-CA" sz="2400" dirty="0">
                <a:solidFill>
                  <a:srgbClr val="089AAD"/>
                </a:solidFill>
              </a:rPr>
              <a:t>Andrée Perreault 450-928-6777 poste 13128</a:t>
            </a:r>
          </a:p>
        </p:txBody>
      </p:sp>
      <p:sp>
        <p:nvSpPr>
          <p:cNvPr id="3" name="Titre 2"/>
          <p:cNvSpPr>
            <a:spLocks noGrp="1"/>
          </p:cNvSpPr>
          <p:nvPr>
            <p:ph type="title"/>
            <p:custDataLst>
              <p:tags r:id="rId2"/>
            </p:custDataLst>
          </p:nvPr>
        </p:nvSpPr>
        <p:spPr>
          <a:xfrm>
            <a:off x="1765426" y="355601"/>
            <a:ext cx="6397498" cy="1325563"/>
          </a:xfrm>
        </p:spPr>
        <p:txBody>
          <a:bodyPr>
            <a:normAutofit/>
          </a:bodyPr>
          <a:lstStyle/>
          <a:p>
            <a:pPr algn="ctr"/>
            <a:r>
              <a:rPr lang="fr-CA" sz="3200" dirty="0">
                <a:solidFill>
                  <a:schemeClr val="tx1"/>
                </a:solidFill>
              </a:rPr>
              <a:t>Vos répondantes régionales en santé publique :</a:t>
            </a:r>
          </a:p>
        </p:txBody>
      </p:sp>
      <p:pic>
        <p:nvPicPr>
          <p:cNvPr id="4" name="Image 3"/>
          <p:cNvPicPr>
            <a:picLocks noChangeAspect="1"/>
          </p:cNvPicPr>
          <p:nvPr>
            <p:custDataLst>
              <p:tags r:id="rId3"/>
            </p:custDataLst>
          </p:nvPr>
        </p:nvPicPr>
        <p:blipFill>
          <a:blip r:embed="rId9">
            <a:duotone>
              <a:prstClr val="black"/>
              <a:srgbClr val="F2F1EF">
                <a:tint val="45000"/>
                <a:satMod val="400000"/>
              </a:srgbClr>
            </a:duotone>
          </a:blip>
          <a:stretch>
            <a:fillRect/>
          </a:stretch>
        </p:blipFill>
        <p:spPr>
          <a:xfrm>
            <a:off x="0" y="5024674"/>
            <a:ext cx="9144000" cy="371191"/>
          </a:xfrm>
          <a:prstGeom prst="rect">
            <a:avLst/>
          </a:prstGeom>
        </p:spPr>
      </p:pic>
      <p:pic>
        <p:nvPicPr>
          <p:cNvPr id="6" name="Image 5"/>
          <p:cNvPicPr>
            <a:picLocks noChangeAspect="1"/>
          </p:cNvPicPr>
          <p:nvPr>
            <p:custDataLst>
              <p:tags r:id="rId4"/>
            </p:custDataLst>
          </p:nvPr>
        </p:nvPicPr>
        <p:blipFill>
          <a:blip r:embed="rId9">
            <a:duotone>
              <a:prstClr val="black"/>
              <a:srgbClr val="F2F1EF">
                <a:tint val="45000"/>
                <a:satMod val="400000"/>
              </a:srgbClr>
            </a:duotone>
          </a:blip>
          <a:stretch>
            <a:fillRect/>
          </a:stretch>
        </p:blipFill>
        <p:spPr>
          <a:xfrm>
            <a:off x="0" y="1899719"/>
            <a:ext cx="9144000" cy="371191"/>
          </a:xfrm>
          <a:prstGeom prst="rect">
            <a:avLst/>
          </a:prstGeom>
        </p:spPr>
      </p:pic>
      <p:pic>
        <p:nvPicPr>
          <p:cNvPr id="5" name="Son enregistré">
            <a:hlinkClick r:id="" action="ppaction://media"/>
            <a:extLst>
              <a:ext uri="{FF2B5EF4-FFF2-40B4-BE49-F238E27FC236}">
                <a16:creationId xmlns:a16="http://schemas.microsoft.com/office/drawing/2014/main" id="{3CAFB4F2-E51E-4C83-A434-24844E896EC0}"/>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108237797"/>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9"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animEffect transition="in" filter="fade">
                                      <p:cBhvr>
                                        <p:cTn id="9" dur="500"/>
                                        <p:tgtEl>
                                          <p:spTgt spid="2">
                                            <p:txEl>
                                              <p:pRg st="2" end="2"/>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fade">
                                      <p:cBhvr>
                                        <p:cTn id="1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custDataLst>
              <p:tags r:id="rId1"/>
            </p:custDataLst>
          </p:nvPr>
        </p:nvPicPr>
        <p:blipFill>
          <a:blip r:embed="rId7">
            <a:duotone>
              <a:prstClr val="black"/>
              <a:srgbClr val="B0BF3B">
                <a:tint val="45000"/>
                <a:satMod val="400000"/>
              </a:srgbClr>
            </a:duotone>
          </a:blip>
          <a:stretch>
            <a:fillRect/>
          </a:stretch>
        </p:blipFill>
        <p:spPr>
          <a:xfrm rot="10800000">
            <a:off x="1" y="3122310"/>
            <a:ext cx="9143999" cy="962842"/>
          </a:xfrm>
          <a:prstGeom prst="rect">
            <a:avLst/>
          </a:prstGeom>
          <a:ln>
            <a:noFill/>
          </a:ln>
        </p:spPr>
      </p:pic>
      <p:sp>
        <p:nvSpPr>
          <p:cNvPr id="2" name="Espace réservé du contenu 1"/>
          <p:cNvSpPr>
            <a:spLocks noGrp="1"/>
          </p:cNvSpPr>
          <p:nvPr>
            <p:ph idx="1"/>
            <p:custDataLst>
              <p:tags r:id="rId2"/>
            </p:custDataLst>
          </p:nvPr>
        </p:nvSpPr>
        <p:spPr>
          <a:xfrm>
            <a:off x="114300" y="2292815"/>
            <a:ext cx="9124950" cy="2876408"/>
          </a:xfrm>
        </p:spPr>
        <p:txBody>
          <a:bodyPr/>
          <a:lstStyle/>
          <a:p>
            <a:pPr marL="0" indent="0">
              <a:buNone/>
            </a:pPr>
            <a:endParaRPr lang="fr-CA" dirty="0">
              <a:hlinkClick r:id="rId8"/>
            </a:endParaRPr>
          </a:p>
          <a:p>
            <a:pPr marL="0" indent="0">
              <a:buNone/>
            </a:pPr>
            <a:endParaRPr lang="fr-CA" sz="2000" dirty="0">
              <a:hlinkClick r:id="rId8"/>
            </a:endParaRPr>
          </a:p>
        </p:txBody>
      </p:sp>
      <p:sp>
        <p:nvSpPr>
          <p:cNvPr id="8" name="ZoneTexte 7"/>
          <p:cNvSpPr txBox="1"/>
          <p:nvPr/>
        </p:nvSpPr>
        <p:spPr>
          <a:xfrm>
            <a:off x="733426" y="154113"/>
            <a:ext cx="8410574" cy="1569660"/>
          </a:xfrm>
          <a:prstGeom prst="rect">
            <a:avLst/>
          </a:prstGeom>
          <a:noFill/>
        </p:spPr>
        <p:txBody>
          <a:bodyPr wrap="square" rtlCol="0">
            <a:spAutoFit/>
          </a:bodyPr>
          <a:lstStyle/>
          <a:p>
            <a:pPr algn="ctr"/>
            <a:r>
              <a:rPr lang="fr-CA" sz="3200" dirty="0"/>
              <a:t> Trousse d'outils produite par l'Association nationale des organismes de réglementation </a:t>
            </a:r>
            <a:endParaRPr lang="fr-CA" sz="3200" dirty="0" smtClean="0"/>
          </a:p>
          <a:p>
            <a:pPr algn="ctr"/>
            <a:r>
              <a:rPr lang="fr-CA" sz="3200" dirty="0" smtClean="0"/>
              <a:t>de </a:t>
            </a:r>
            <a:r>
              <a:rPr lang="fr-CA" sz="3200" dirty="0"/>
              <a:t>la pharmacie (ANORP)</a:t>
            </a:r>
          </a:p>
        </p:txBody>
      </p:sp>
      <p:pic>
        <p:nvPicPr>
          <p:cNvPr id="3" name="Image 2"/>
          <p:cNvPicPr>
            <a:picLocks noChangeAspect="1"/>
          </p:cNvPicPr>
          <p:nvPr/>
        </p:nvPicPr>
        <p:blipFill>
          <a:blip r:embed="rId9"/>
          <a:stretch>
            <a:fillRect/>
          </a:stretch>
        </p:blipFill>
        <p:spPr>
          <a:xfrm>
            <a:off x="452379" y="2292815"/>
            <a:ext cx="2865155" cy="423128"/>
          </a:xfrm>
          <a:prstGeom prst="rect">
            <a:avLst/>
          </a:prstGeom>
        </p:spPr>
      </p:pic>
      <p:pic>
        <p:nvPicPr>
          <p:cNvPr id="4" name="Image 3"/>
          <p:cNvPicPr>
            <a:picLocks noChangeAspect="1"/>
          </p:cNvPicPr>
          <p:nvPr/>
        </p:nvPicPr>
        <p:blipFill>
          <a:blip r:embed="rId10"/>
          <a:stretch>
            <a:fillRect/>
          </a:stretch>
        </p:blipFill>
        <p:spPr>
          <a:xfrm>
            <a:off x="452379" y="2715943"/>
            <a:ext cx="2865155" cy="2738419"/>
          </a:xfrm>
          <a:prstGeom prst="rect">
            <a:avLst/>
          </a:prstGeom>
        </p:spPr>
      </p:pic>
      <p:sp>
        <p:nvSpPr>
          <p:cNvPr id="7" name="Rectangle 6"/>
          <p:cNvSpPr/>
          <p:nvPr/>
        </p:nvSpPr>
        <p:spPr>
          <a:xfrm>
            <a:off x="3779645" y="3419065"/>
            <a:ext cx="2318135" cy="369332"/>
          </a:xfrm>
          <a:prstGeom prst="rect">
            <a:avLst/>
          </a:prstGeom>
        </p:spPr>
        <p:txBody>
          <a:bodyPr wrap="none">
            <a:spAutoFit/>
          </a:bodyPr>
          <a:lstStyle/>
          <a:p>
            <a:pPr algn="r"/>
            <a:r>
              <a:rPr lang="fr-CA" dirty="0">
                <a:hlinkClick r:id="rId8"/>
              </a:rPr>
              <a:t>https://bit.ly/2nuzC7g</a:t>
            </a:r>
            <a:r>
              <a:rPr lang="fr-CA" dirty="0">
                <a:solidFill>
                  <a:srgbClr val="00B0F0"/>
                </a:solidFill>
              </a:rPr>
              <a:t> </a:t>
            </a:r>
            <a:endParaRPr lang="fr-CA" dirty="0"/>
          </a:p>
        </p:txBody>
      </p:sp>
      <p:pic>
        <p:nvPicPr>
          <p:cNvPr id="6" name="Son enregistré">
            <a:hlinkClick r:id="" action="ppaction://media"/>
            <a:extLst>
              <a:ext uri="{FF2B5EF4-FFF2-40B4-BE49-F238E27FC236}">
                <a16:creationId xmlns:a16="http://schemas.microsoft.com/office/drawing/2014/main" id="{58CBAA15-1EE4-4C80-8AF0-416F337FADDA}"/>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50467477"/>
      </p:ext>
    </p:extLst>
  </p:cSld>
  <p:clrMapOvr>
    <a:masterClrMapping/>
  </p:clrMapOvr>
  <mc:AlternateContent xmlns:mc="http://schemas.openxmlformats.org/markup-compatibility/2006" xmlns:p14="http://schemas.microsoft.com/office/powerpoint/2010/main">
    <mc:Choice Requires="p14">
      <p:transition spd="med" p14:dur="700" advTm="24000">
        <p:fade/>
      </p:transition>
    </mc:Choice>
    <mc:Fallback xmlns="">
      <p:transition spd="med" advTm="2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custDataLst>
              <p:tags r:id="rId1"/>
            </p:custDataLst>
          </p:nvPr>
        </p:nvPicPr>
        <p:blipFill>
          <a:blip r:embed="rId7"/>
          <a:stretch>
            <a:fillRect/>
          </a:stretch>
        </p:blipFill>
        <p:spPr>
          <a:xfrm>
            <a:off x="0" y="5527938"/>
            <a:ext cx="9144000" cy="554736"/>
          </a:xfrm>
          <a:prstGeom prst="rect">
            <a:avLst/>
          </a:prstGeom>
        </p:spPr>
      </p:pic>
      <p:pic>
        <p:nvPicPr>
          <p:cNvPr id="12" name="Image 11"/>
          <p:cNvPicPr>
            <a:picLocks noChangeAspect="1"/>
          </p:cNvPicPr>
          <p:nvPr>
            <p:custDataLst>
              <p:tags r:id="rId2"/>
            </p:custDataLst>
          </p:nvPr>
        </p:nvPicPr>
        <p:blipFill>
          <a:blip r:embed="rId7"/>
          <a:stretch>
            <a:fillRect/>
          </a:stretch>
        </p:blipFill>
        <p:spPr>
          <a:xfrm>
            <a:off x="0" y="1453968"/>
            <a:ext cx="9144000" cy="554736"/>
          </a:xfrm>
          <a:prstGeom prst="rect">
            <a:avLst/>
          </a:prstGeom>
        </p:spPr>
      </p:pic>
      <p:sp>
        <p:nvSpPr>
          <p:cNvPr id="5" name="Espace réservé du contenu 4"/>
          <p:cNvSpPr>
            <a:spLocks noGrp="1"/>
          </p:cNvSpPr>
          <p:nvPr>
            <p:ph idx="1"/>
          </p:nvPr>
        </p:nvSpPr>
        <p:spPr>
          <a:xfrm>
            <a:off x="4680643" y="1206500"/>
            <a:ext cx="4295867" cy="4351338"/>
          </a:xfrm>
        </p:spPr>
        <p:txBody>
          <a:bodyPr>
            <a:normAutofit/>
          </a:bodyPr>
          <a:lstStyle/>
          <a:p>
            <a:pPr marL="0" indent="0">
              <a:buNone/>
            </a:pPr>
            <a:endParaRPr lang="fr-CA" sz="1600" dirty="0">
              <a:hlinkClick r:id="rId8"/>
            </a:endParaRPr>
          </a:p>
          <a:p>
            <a:pPr marL="0" indent="0">
              <a:buNone/>
            </a:pPr>
            <a:endParaRPr lang="fr-CA" sz="1600" dirty="0">
              <a:hlinkClick r:id="rId8"/>
            </a:endParaRPr>
          </a:p>
          <a:p>
            <a:pPr marL="0" indent="0">
              <a:buNone/>
            </a:pPr>
            <a:endParaRPr lang="fr-CA" sz="1600" dirty="0">
              <a:hlinkClick r:id="rId8"/>
            </a:endParaRPr>
          </a:p>
          <a:p>
            <a:pPr marL="0" indent="0">
              <a:buNone/>
            </a:pPr>
            <a:endParaRPr lang="fr-CA" sz="1400" dirty="0">
              <a:hlinkClick r:id="rId8"/>
            </a:endParaRPr>
          </a:p>
          <a:p>
            <a:pPr marL="0" indent="0">
              <a:buNone/>
            </a:pPr>
            <a:r>
              <a:rPr lang="fr-CA" sz="1800" dirty="0"/>
              <a:t>https://bit.ly/2GuTc6B</a:t>
            </a:r>
            <a:endParaRPr lang="fr-CA" sz="3600" dirty="0"/>
          </a:p>
          <a:p>
            <a:pPr marL="0" indent="0">
              <a:spcBef>
                <a:spcPts val="1800"/>
              </a:spcBef>
              <a:buNone/>
            </a:pPr>
            <a:endParaRPr lang="fr-CA" sz="1600" dirty="0">
              <a:hlinkClick r:id="rId9"/>
            </a:endParaRPr>
          </a:p>
          <a:p>
            <a:pPr marL="0" indent="0">
              <a:spcBef>
                <a:spcPts val="1800"/>
              </a:spcBef>
              <a:buNone/>
            </a:pPr>
            <a:endParaRPr lang="fr-CA" sz="1600" dirty="0">
              <a:hlinkClick r:id="rId9"/>
            </a:endParaRPr>
          </a:p>
          <a:p>
            <a:pPr marL="0" indent="0">
              <a:spcBef>
                <a:spcPts val="1800"/>
              </a:spcBef>
              <a:buNone/>
            </a:pPr>
            <a:endParaRPr lang="fr-CA" sz="1600" dirty="0">
              <a:hlinkClick r:id="rId9"/>
            </a:endParaRPr>
          </a:p>
          <a:p>
            <a:pPr marL="0" indent="0">
              <a:spcBef>
                <a:spcPts val="1800"/>
              </a:spcBef>
              <a:buNone/>
            </a:pPr>
            <a:endParaRPr lang="fr-CA" sz="1600" dirty="0">
              <a:hlinkClick r:id="rId9"/>
            </a:endParaRPr>
          </a:p>
          <a:p>
            <a:pPr marL="0" indent="0">
              <a:spcBef>
                <a:spcPts val="1800"/>
              </a:spcBef>
              <a:buNone/>
            </a:pPr>
            <a:r>
              <a:rPr lang="fr-CA" sz="1800" dirty="0"/>
              <a:t>https://bit.ly/2PTY4vZ</a:t>
            </a:r>
            <a:endParaRPr lang="fr-CA" sz="3600" dirty="0"/>
          </a:p>
          <a:p>
            <a:endParaRPr lang="fr-CA" dirty="0"/>
          </a:p>
          <a:p>
            <a:endParaRPr lang="fr-CA" dirty="0"/>
          </a:p>
        </p:txBody>
      </p:sp>
      <p:sp>
        <p:nvSpPr>
          <p:cNvPr id="7" name="Titre 6"/>
          <p:cNvSpPr>
            <a:spLocks noGrp="1"/>
          </p:cNvSpPr>
          <p:nvPr>
            <p:ph type="title"/>
          </p:nvPr>
        </p:nvSpPr>
        <p:spPr>
          <a:xfrm>
            <a:off x="1457607" y="21948"/>
            <a:ext cx="7161292" cy="1325563"/>
          </a:xfrm>
        </p:spPr>
        <p:txBody>
          <a:bodyPr>
            <a:normAutofit/>
          </a:bodyPr>
          <a:lstStyle/>
          <a:p>
            <a:pPr algn="ctr"/>
            <a:r>
              <a:rPr lang="fr-CA" sz="3200" dirty="0">
                <a:solidFill>
                  <a:schemeClr val="tx1"/>
                </a:solidFill>
              </a:rPr>
              <a:t>Affiches imprimables pour les usagers</a:t>
            </a:r>
            <a:endParaRPr lang="fr-CA" sz="3200" dirty="0">
              <a:solidFill>
                <a:srgbClr val="FF0000"/>
              </a:solidFill>
            </a:endParaRPr>
          </a:p>
        </p:txBody>
      </p:sp>
      <p:pic>
        <p:nvPicPr>
          <p:cNvPr id="9" name="Image 8"/>
          <p:cNvPicPr/>
          <p:nvPr/>
        </p:nvPicPr>
        <p:blipFill rotWithShape="1">
          <a:blip r:embed="rId10"/>
          <a:srcRect l="32986" t="12655" r="34028" b="11420"/>
          <a:stretch/>
        </p:blipFill>
        <p:spPr bwMode="auto">
          <a:xfrm>
            <a:off x="2168589" y="1206500"/>
            <a:ext cx="2344564" cy="2527090"/>
          </a:xfrm>
          <a:prstGeom prst="rect">
            <a:avLst/>
          </a:prstGeom>
          <a:ln>
            <a:noFill/>
          </a:ln>
          <a:extLst>
            <a:ext uri="{53640926-AAD7-44D8-BBD7-CCE9431645EC}">
              <a14:shadowObscured xmlns:a14="http://schemas.microsoft.com/office/drawing/2010/main"/>
            </a:ext>
          </a:extLst>
        </p:spPr>
      </p:pic>
      <p:pic>
        <p:nvPicPr>
          <p:cNvPr id="10" name="Image 9"/>
          <p:cNvPicPr/>
          <p:nvPr/>
        </p:nvPicPr>
        <p:blipFill rotWithShape="1">
          <a:blip r:embed="rId11"/>
          <a:srcRect l="37153" t="21913" r="37847" b="20679"/>
          <a:stretch/>
        </p:blipFill>
        <p:spPr bwMode="auto">
          <a:xfrm>
            <a:off x="2256955" y="3981058"/>
            <a:ext cx="2256198" cy="2450992"/>
          </a:xfrm>
          <a:prstGeom prst="rect">
            <a:avLst/>
          </a:prstGeom>
          <a:ln>
            <a:noFill/>
          </a:ln>
          <a:extLst>
            <a:ext uri="{53640926-AAD7-44D8-BBD7-CCE9431645EC}">
              <a14:shadowObscured xmlns:a14="http://schemas.microsoft.com/office/drawing/2010/main"/>
            </a:ext>
          </a:extLst>
        </p:spPr>
      </p:pic>
      <p:pic>
        <p:nvPicPr>
          <p:cNvPr id="2" name="Son enregistré">
            <a:hlinkClick r:id="" action="ppaction://media"/>
            <a:extLst>
              <a:ext uri="{FF2B5EF4-FFF2-40B4-BE49-F238E27FC236}">
                <a16:creationId xmlns:a16="http://schemas.microsoft.com/office/drawing/2014/main" id="{1B65470F-D73D-48F0-BCFE-770F5A2B95B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184518048"/>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custDataLst>
              <p:tags r:id="rId1"/>
            </p:custDataLst>
          </p:nvPr>
        </p:nvPicPr>
        <p:blipFill>
          <a:blip r:embed="rId6">
            <a:duotone>
              <a:prstClr val="black"/>
              <a:srgbClr val="F2F1EF">
                <a:tint val="45000"/>
                <a:satMod val="400000"/>
              </a:srgbClr>
            </a:duotone>
          </a:blip>
          <a:stretch>
            <a:fillRect/>
          </a:stretch>
        </p:blipFill>
        <p:spPr>
          <a:xfrm>
            <a:off x="0" y="2236205"/>
            <a:ext cx="9144000" cy="3096286"/>
          </a:xfrm>
          <a:prstGeom prst="rect">
            <a:avLst/>
          </a:prstGeom>
        </p:spPr>
      </p:pic>
      <p:sp>
        <p:nvSpPr>
          <p:cNvPr id="2" name="Espace réservé du contenu 1"/>
          <p:cNvSpPr>
            <a:spLocks noGrp="1"/>
          </p:cNvSpPr>
          <p:nvPr>
            <p:ph idx="1"/>
            <p:custDataLst>
              <p:tags r:id="rId2"/>
            </p:custDataLst>
          </p:nvPr>
        </p:nvSpPr>
        <p:spPr/>
        <p:txBody>
          <a:bodyPr>
            <a:normAutofit/>
          </a:bodyPr>
          <a:lstStyle/>
          <a:p>
            <a:pPr marL="0" indent="0">
              <a:buNone/>
            </a:pPr>
            <a:endParaRPr lang="fr-CA" sz="1800" dirty="0">
              <a:hlinkClick r:id="rId7"/>
            </a:endParaRPr>
          </a:p>
          <a:p>
            <a:pPr marL="0" indent="0">
              <a:buNone/>
            </a:pPr>
            <a:endParaRPr lang="fr-CA" sz="1800" dirty="0">
              <a:hlinkClick r:id="rId7"/>
            </a:endParaRPr>
          </a:p>
          <a:p>
            <a:r>
              <a:rPr lang="fr-CA" sz="1800" dirty="0">
                <a:hlinkClick r:id="rId7"/>
              </a:rPr>
              <a:t>https://www.quebec.ca/sante/conseils-et-prevention/alcool-drogues-jeu/distribution-de-materiel-d-injection-neuf/#c410</a:t>
            </a:r>
            <a:endParaRPr lang="fr-CA" sz="1800" dirty="0"/>
          </a:p>
          <a:p>
            <a:r>
              <a:rPr lang="fr-CA" sz="1800" dirty="0">
                <a:hlinkClick r:id="rId8"/>
              </a:rPr>
              <a:t>http://publications.msss.gouv.qc.ca/msss/document-002075/?date=DESC</a:t>
            </a:r>
            <a:endParaRPr lang="fr-CA" sz="1800" dirty="0"/>
          </a:p>
          <a:p>
            <a:r>
              <a:rPr lang="fr-CA" sz="1800" dirty="0">
                <a:hlinkClick r:id="rId9"/>
              </a:rPr>
              <a:t>http://publications.msss.gouv.qc.ca/msss/fichiers/2017/17-313-04F.pdf</a:t>
            </a:r>
            <a:r>
              <a:rPr lang="fr-CA" sz="1800" dirty="0"/>
              <a:t> </a:t>
            </a:r>
          </a:p>
          <a:p>
            <a:r>
              <a:rPr lang="fr-CA" sz="1800" dirty="0">
                <a:hlinkClick r:id="rId10"/>
              </a:rPr>
              <a:t>http://publications.msss.gouv.qc.ca/msss/fichiers/2018/18-313-01W.pdf</a:t>
            </a:r>
            <a:endParaRPr lang="fr-CA" sz="1800" dirty="0"/>
          </a:p>
          <a:p>
            <a:r>
              <a:rPr lang="fr-CA" sz="1800" dirty="0">
                <a:hlinkClick r:id="rId11"/>
              </a:rPr>
              <a:t>https://www.inspq.qc.ca/surdoses-opioides</a:t>
            </a:r>
            <a:r>
              <a:rPr lang="fr-CA" sz="1800" dirty="0"/>
              <a:t> </a:t>
            </a:r>
          </a:p>
          <a:p>
            <a:pPr marL="0" indent="0">
              <a:buNone/>
            </a:pPr>
            <a:endParaRPr lang="fr-CA" sz="1600" dirty="0">
              <a:solidFill>
                <a:srgbClr val="089AAD"/>
              </a:solidFill>
            </a:endParaRPr>
          </a:p>
          <a:p>
            <a:pPr marL="0" indent="0">
              <a:buNone/>
            </a:pPr>
            <a:endParaRPr lang="fr-CA" dirty="0"/>
          </a:p>
        </p:txBody>
      </p:sp>
      <p:sp>
        <p:nvSpPr>
          <p:cNvPr id="3" name="Titre 2"/>
          <p:cNvSpPr>
            <a:spLocks noGrp="1"/>
          </p:cNvSpPr>
          <p:nvPr>
            <p:ph type="title"/>
            <p:custDataLst>
              <p:tags r:id="rId3"/>
            </p:custDataLst>
          </p:nvPr>
        </p:nvSpPr>
        <p:spPr/>
        <p:txBody>
          <a:bodyPr>
            <a:normAutofit/>
          </a:bodyPr>
          <a:lstStyle/>
          <a:p>
            <a:pPr algn="ctr"/>
            <a:r>
              <a:rPr lang="fr-CA" sz="3600" dirty="0">
                <a:solidFill>
                  <a:schemeClr val="tx1"/>
                </a:solidFill>
              </a:rPr>
              <a:t>Références documentaires  </a:t>
            </a:r>
          </a:p>
        </p:txBody>
      </p:sp>
    </p:spTree>
    <p:extLst>
      <p:ext uri="{BB962C8B-B14F-4D97-AF65-F5344CB8AC3E}">
        <p14:creationId xmlns:p14="http://schemas.microsoft.com/office/powerpoint/2010/main" val="107336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10"/>
          <p:cNvSpPr>
            <a:spLocks noGrp="1"/>
          </p:cNvSpPr>
          <p:nvPr>
            <p:ph idx="1"/>
            <p:custDataLst>
              <p:tags r:id="rId1"/>
            </p:custDataLst>
          </p:nvPr>
        </p:nvSpPr>
        <p:spPr/>
        <p:txBody>
          <a:bodyPr>
            <a:normAutofit/>
          </a:bodyPr>
          <a:lstStyle/>
          <a:p>
            <a:pPr marL="0" indent="0" algn="ctr">
              <a:buNone/>
            </a:pPr>
            <a:endParaRPr lang="fr-CA" sz="4800" dirty="0">
              <a:solidFill>
                <a:schemeClr val="tx1">
                  <a:lumMod val="95000"/>
                  <a:lumOff val="5000"/>
                </a:schemeClr>
              </a:solidFill>
            </a:endParaRPr>
          </a:p>
          <a:p>
            <a:pPr marL="0" indent="0">
              <a:spcBef>
                <a:spcPts val="2400"/>
              </a:spcBef>
              <a:buNone/>
            </a:pPr>
            <a:r>
              <a:rPr lang="fr-CA" sz="4800" dirty="0">
                <a:solidFill>
                  <a:schemeClr val="tx1">
                    <a:lumMod val="95000"/>
                    <a:lumOff val="5000"/>
                  </a:schemeClr>
                </a:solidFill>
              </a:rPr>
              <a:t>Qu’est-ce qu’un CAMI ?</a:t>
            </a:r>
            <a:endParaRPr lang="fr-CA" dirty="0"/>
          </a:p>
          <a:p>
            <a:pPr marL="0" indent="0" algn="r">
              <a:buNone/>
            </a:pPr>
            <a:r>
              <a:rPr lang="fr-CA" sz="3200" dirty="0">
                <a:solidFill>
                  <a:srgbClr val="089AAD"/>
                </a:solidFill>
              </a:rPr>
              <a:t>Centre d’Accès au Matériel d’Injection</a:t>
            </a:r>
          </a:p>
        </p:txBody>
      </p:sp>
      <p:pic>
        <p:nvPicPr>
          <p:cNvPr id="3" name="Image 2"/>
          <p:cNvPicPr>
            <a:picLocks noChangeAspect="1"/>
          </p:cNvPicPr>
          <p:nvPr>
            <p:custDataLst>
              <p:tags r:id="rId2"/>
            </p:custDataLst>
          </p:nvPr>
        </p:nvPicPr>
        <p:blipFill>
          <a:blip r:embed="rId8"/>
          <a:stretch>
            <a:fillRect/>
          </a:stretch>
        </p:blipFill>
        <p:spPr>
          <a:xfrm>
            <a:off x="0" y="1953073"/>
            <a:ext cx="9144000" cy="554736"/>
          </a:xfrm>
          <a:prstGeom prst="rect">
            <a:avLst/>
          </a:prstGeom>
        </p:spPr>
      </p:pic>
      <p:pic>
        <p:nvPicPr>
          <p:cNvPr id="4" name="Image 3"/>
          <p:cNvPicPr>
            <a:picLocks noChangeAspect="1"/>
          </p:cNvPicPr>
          <p:nvPr>
            <p:custDataLst>
              <p:tags r:id="rId3"/>
            </p:custDataLst>
          </p:nvPr>
        </p:nvPicPr>
        <p:blipFill>
          <a:blip r:embed="rId9"/>
          <a:stretch>
            <a:fillRect/>
          </a:stretch>
        </p:blipFill>
        <p:spPr>
          <a:xfrm>
            <a:off x="0" y="4381889"/>
            <a:ext cx="9144000" cy="554736"/>
          </a:xfrm>
          <a:prstGeom prst="rect">
            <a:avLst/>
          </a:prstGeom>
        </p:spPr>
      </p:pic>
      <p:pic>
        <p:nvPicPr>
          <p:cNvPr id="2" name="Son enregistré">
            <a:hlinkClick r:id="" action="ppaction://media"/>
            <a:extLst>
              <a:ext uri="{FF2B5EF4-FFF2-40B4-BE49-F238E27FC236}">
                <a16:creationId xmlns:a16="http://schemas.microsoft.com/office/drawing/2014/main" id="{3A493069-4E2B-498E-AE39-6F6411B61444}"/>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515350" y="3635728"/>
            <a:ext cx="487363" cy="487363"/>
          </a:xfrm>
          <a:prstGeom prst="rect">
            <a:avLst/>
          </a:prstGeom>
        </p:spPr>
      </p:pic>
    </p:spTree>
    <p:extLst>
      <p:ext uri="{BB962C8B-B14F-4D97-AF65-F5344CB8AC3E}">
        <p14:creationId xmlns:p14="http://schemas.microsoft.com/office/powerpoint/2010/main" val="2677628414"/>
      </p:ext>
    </p:extLst>
  </p:cSld>
  <p:clrMapOvr>
    <a:masterClrMapping/>
  </p:clrMapOvr>
  <mc:AlternateContent xmlns:mc="http://schemas.openxmlformats.org/markup-compatibility/2006" xmlns:p14="http://schemas.microsoft.com/office/powerpoint/2010/main">
    <mc:Choice Requires="p14">
      <p:transition spd="med" p14:dur="700" advTm="21000">
        <p:fade/>
      </p:transition>
    </mc:Choice>
    <mc:Fallback xmlns="">
      <p:transition spd="med"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750"/>
                                  </p:stCondLst>
                                  <p:childTnLst>
                                    <p:cmd type="call" cmd="playFrom(0.0)">
                                      <p:cBhvr>
                                        <p:cTn id="6" dur="25378" fill="hold"/>
                                        <p:tgtEl>
                                          <p:spTgt spid="2"/>
                                        </p:tgtEl>
                                      </p:cBhvr>
                                    </p:cmd>
                                  </p:childTnLst>
                                </p:cTn>
                              </p:par>
                              <p:par>
                                <p:cTn id="7" presetID="22" presetClass="entr" presetSubtype="4" fill="hold" nodeType="withEffect">
                                  <p:stCondLst>
                                    <p:cond delay="2500"/>
                                  </p:stCondLst>
                                  <p:childTnLst>
                                    <p:set>
                                      <p:cBhvr>
                                        <p:cTn id="8" dur="1" fill="hold">
                                          <p:stCondLst>
                                            <p:cond delay="0"/>
                                          </p:stCondLst>
                                        </p:cTn>
                                        <p:tgtEl>
                                          <p:spTgt spid="11">
                                            <p:txEl>
                                              <p:pRg st="2" end="2"/>
                                            </p:txEl>
                                          </p:spTgt>
                                        </p:tgtEl>
                                        <p:attrNameLst>
                                          <p:attrName>style.visibility</p:attrName>
                                        </p:attrNameLst>
                                      </p:cBhvr>
                                      <p:to>
                                        <p:strVal val="visible"/>
                                      </p:to>
                                    </p:set>
                                    <p:animEffect transition="in" filter="wipe(down)">
                                      <p:cBhvr>
                                        <p:cTn id="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59255" y="2015309"/>
            <a:ext cx="7641125" cy="4161654"/>
          </a:xfrm>
        </p:spPr>
        <p:txBody>
          <a:bodyPr>
            <a:normAutofit/>
          </a:bodyPr>
          <a:lstStyle/>
          <a:p>
            <a:pPr marL="285750" indent="-285750">
              <a:lnSpc>
                <a:spcPct val="100000"/>
              </a:lnSpc>
            </a:pPr>
            <a:endParaRPr lang="fr-CA" sz="3200" dirty="0"/>
          </a:p>
          <a:p>
            <a:pPr marL="285750" indent="-285750">
              <a:lnSpc>
                <a:spcPct val="100000"/>
              </a:lnSpc>
            </a:pPr>
            <a:r>
              <a:rPr lang="fr-CA" sz="2400" dirty="0"/>
              <a:t>De favoriser des comportements sécuritaires de consommation chez les usagers de drogues par injection</a:t>
            </a:r>
          </a:p>
          <a:p>
            <a:pPr marL="285750" indent="-285750">
              <a:lnSpc>
                <a:spcPct val="100000"/>
              </a:lnSpc>
            </a:pPr>
            <a:r>
              <a:rPr lang="fr-CA" sz="2400" dirty="0"/>
              <a:t>De diminuer leurs risques de contracter des infections et autres complications</a:t>
            </a:r>
          </a:p>
          <a:p>
            <a:pPr marL="285750" indent="-285750">
              <a:lnSpc>
                <a:spcPct val="100000"/>
              </a:lnSpc>
            </a:pPr>
            <a:r>
              <a:rPr lang="fr-CA" sz="2400" dirty="0"/>
              <a:t>De diminuer leurs risques de surdoses</a:t>
            </a:r>
          </a:p>
          <a:p>
            <a:endParaRPr lang="fr-CA" sz="2400" dirty="0"/>
          </a:p>
        </p:txBody>
      </p:sp>
      <p:sp>
        <p:nvSpPr>
          <p:cNvPr id="2" name="Titre 1"/>
          <p:cNvSpPr>
            <a:spLocks noGrp="1"/>
          </p:cNvSpPr>
          <p:nvPr>
            <p:ph type="title"/>
          </p:nvPr>
        </p:nvSpPr>
        <p:spPr>
          <a:xfrm>
            <a:off x="1286540" y="365126"/>
            <a:ext cx="7486268" cy="1325563"/>
          </a:xfrm>
        </p:spPr>
        <p:txBody>
          <a:bodyPr>
            <a:normAutofit/>
          </a:bodyPr>
          <a:lstStyle/>
          <a:p>
            <a:pPr algn="ctr"/>
            <a:r>
              <a:rPr lang="fr-CA" sz="3200" dirty="0">
                <a:solidFill>
                  <a:schemeClr val="tx1"/>
                </a:solidFill>
              </a:rPr>
              <a:t>Les CAMI permettent : </a:t>
            </a:r>
          </a:p>
        </p:txBody>
      </p:sp>
      <p:pic>
        <p:nvPicPr>
          <p:cNvPr id="4" name="Image 3"/>
          <p:cNvPicPr>
            <a:picLocks noChangeAspect="1"/>
          </p:cNvPicPr>
          <p:nvPr>
            <p:custDataLst>
              <p:tags r:id="rId1"/>
            </p:custDataLst>
          </p:nvPr>
        </p:nvPicPr>
        <p:blipFill>
          <a:blip r:embed="rId7">
            <a:duotone>
              <a:prstClr val="black"/>
              <a:srgbClr val="B0BF3B">
                <a:tint val="45000"/>
                <a:satMod val="400000"/>
              </a:srgbClr>
            </a:duotone>
          </a:blip>
          <a:stretch>
            <a:fillRect/>
          </a:stretch>
        </p:blipFill>
        <p:spPr>
          <a:xfrm rot="10800000">
            <a:off x="-4" y="1807494"/>
            <a:ext cx="9143999" cy="470783"/>
          </a:xfrm>
          <a:prstGeom prst="rect">
            <a:avLst/>
          </a:prstGeom>
          <a:ln>
            <a:noFill/>
          </a:ln>
        </p:spPr>
      </p:pic>
      <p:pic>
        <p:nvPicPr>
          <p:cNvPr id="6" name="Image 5"/>
          <p:cNvPicPr>
            <a:picLocks noChangeAspect="1"/>
          </p:cNvPicPr>
          <p:nvPr>
            <p:custDataLst>
              <p:tags r:id="rId2"/>
            </p:custDataLst>
          </p:nvPr>
        </p:nvPicPr>
        <p:blipFill>
          <a:blip r:embed="rId7">
            <a:duotone>
              <a:prstClr val="black"/>
              <a:srgbClr val="B0BF3B">
                <a:tint val="45000"/>
                <a:satMod val="400000"/>
              </a:srgbClr>
            </a:duotone>
          </a:blip>
          <a:stretch>
            <a:fillRect/>
          </a:stretch>
        </p:blipFill>
        <p:spPr>
          <a:xfrm rot="10800000">
            <a:off x="1" y="5157062"/>
            <a:ext cx="9143999" cy="470783"/>
          </a:xfrm>
          <a:prstGeom prst="rect">
            <a:avLst/>
          </a:prstGeom>
          <a:ln>
            <a:noFill/>
          </a:ln>
        </p:spPr>
      </p:pic>
      <p:pic>
        <p:nvPicPr>
          <p:cNvPr id="7" name="Son enregistré">
            <a:hlinkClick r:id="" action="ppaction://media"/>
            <a:extLst>
              <a:ext uri="{FF2B5EF4-FFF2-40B4-BE49-F238E27FC236}">
                <a16:creationId xmlns:a16="http://schemas.microsoft.com/office/drawing/2014/main" id="{94DF8A69-1057-4649-844D-5970AD32BA8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114522" y="946536"/>
            <a:ext cx="487363" cy="487363"/>
          </a:xfrm>
          <a:prstGeom prst="rect">
            <a:avLst/>
          </a:prstGeom>
        </p:spPr>
      </p:pic>
    </p:spTree>
    <p:extLst>
      <p:ext uri="{BB962C8B-B14F-4D97-AF65-F5344CB8AC3E}">
        <p14:creationId xmlns:p14="http://schemas.microsoft.com/office/powerpoint/2010/main" val="3138268231"/>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737" fill="hold"/>
                                        <p:tgtEl>
                                          <p:spTgt spid="7"/>
                                        </p:tgtEl>
                                      </p:cBhvr>
                                    </p:cmd>
                                  </p:childTnLst>
                                </p:cTn>
                              </p:par>
                              <p:par>
                                <p:cTn id="7" presetID="10" presetClass="entr" presetSubtype="0" fill="hold" nodeType="withEffect">
                                  <p:stCondLst>
                                    <p:cond delay="275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fade">
                                      <p:cBhvr>
                                        <p:cTn id="9" dur="500"/>
                                        <p:tgtEl>
                                          <p:spTgt spid="3">
                                            <p:txEl>
                                              <p:pRg st="1" end="1"/>
                                            </p:txEl>
                                          </p:spTgt>
                                        </p:tgtEl>
                                      </p:cBhvr>
                                    </p:animEffect>
                                  </p:childTnLst>
                                </p:cTn>
                              </p:par>
                              <p:par>
                                <p:cTn id="10" presetID="10" presetClass="entr" presetSubtype="0" fill="hold" nodeType="withEffect">
                                  <p:stCondLst>
                                    <p:cond delay="900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1725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6"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custDataLst>
              <p:tags r:id="rId1"/>
            </p:custDataLst>
          </p:nvPr>
        </p:nvPicPr>
        <p:blipFill>
          <a:blip r:embed="rId10">
            <a:duotone>
              <a:prstClr val="black"/>
              <a:srgbClr val="B0BF3B">
                <a:tint val="45000"/>
                <a:satMod val="400000"/>
              </a:srgbClr>
            </a:duotone>
          </a:blip>
          <a:stretch>
            <a:fillRect/>
          </a:stretch>
        </p:blipFill>
        <p:spPr>
          <a:xfrm rot="5400000">
            <a:off x="3605560" y="3161601"/>
            <a:ext cx="6867765" cy="525033"/>
          </a:xfrm>
          <a:prstGeom prst="rect">
            <a:avLst/>
          </a:prstGeom>
          <a:ln>
            <a:noFill/>
          </a:ln>
        </p:spPr>
      </p:pic>
      <p:pic>
        <p:nvPicPr>
          <p:cNvPr id="2" name="Image 1"/>
          <p:cNvPicPr>
            <a:picLocks noChangeAspect="1"/>
          </p:cNvPicPr>
          <p:nvPr>
            <p:custDataLst>
              <p:tags r:id="rId2"/>
            </p:custDataLst>
          </p:nvPr>
        </p:nvPicPr>
        <p:blipFill>
          <a:blip r:embed="rId10">
            <a:duotone>
              <a:prstClr val="black"/>
              <a:srgbClr val="B0BF3B">
                <a:tint val="45000"/>
                <a:satMod val="400000"/>
              </a:srgbClr>
            </a:duotone>
          </a:blip>
          <a:stretch>
            <a:fillRect/>
          </a:stretch>
        </p:blipFill>
        <p:spPr>
          <a:xfrm rot="5400000">
            <a:off x="558006" y="1035403"/>
            <a:ext cx="6858001" cy="4787195"/>
          </a:xfrm>
          <a:prstGeom prst="rect">
            <a:avLst/>
          </a:prstGeom>
          <a:ln>
            <a:noFill/>
          </a:ln>
        </p:spPr>
      </p:pic>
      <p:sp>
        <p:nvSpPr>
          <p:cNvPr id="9" name="Titre 8"/>
          <p:cNvSpPr>
            <a:spLocks noGrp="1"/>
          </p:cNvSpPr>
          <p:nvPr>
            <p:ph type="title"/>
            <p:custDataLst>
              <p:tags r:id="rId3"/>
            </p:custDataLst>
          </p:nvPr>
        </p:nvSpPr>
        <p:spPr>
          <a:xfrm>
            <a:off x="934570" y="300886"/>
            <a:ext cx="7228810" cy="1325563"/>
          </a:xfrm>
        </p:spPr>
        <p:txBody>
          <a:bodyPr/>
          <a:lstStyle/>
          <a:p>
            <a:pPr algn="ctr"/>
            <a:r>
              <a:rPr lang="fr-CA" dirty="0">
                <a:solidFill>
                  <a:schemeClr val="tx1"/>
                </a:solidFill>
              </a:rPr>
              <a:t>Comment peut-on reconnaître un CAMI ?</a:t>
            </a:r>
          </a:p>
        </p:txBody>
      </p:sp>
      <p:sp>
        <p:nvSpPr>
          <p:cNvPr id="10" name="Espace réservé du contenu 9"/>
          <p:cNvSpPr>
            <a:spLocks noGrp="1"/>
          </p:cNvSpPr>
          <p:nvPr>
            <p:ph idx="1"/>
            <p:custDataLst>
              <p:tags r:id="rId4"/>
            </p:custDataLst>
          </p:nvPr>
        </p:nvSpPr>
        <p:spPr/>
        <p:txBody>
          <a:bodyPr>
            <a:normAutofit/>
          </a:bodyPr>
          <a:lstStyle/>
          <a:p>
            <a:endParaRPr lang="fr-CA" dirty="0"/>
          </a:p>
          <a:p>
            <a:endParaRPr lang="fr-CA" dirty="0"/>
          </a:p>
          <a:p>
            <a:endParaRPr lang="fr-CA" dirty="0"/>
          </a:p>
          <a:p>
            <a:endParaRPr lang="fr-CA" dirty="0"/>
          </a:p>
          <a:p>
            <a:endParaRPr lang="fr-CA" dirty="0"/>
          </a:p>
          <a:p>
            <a:endParaRPr lang="fr-CA" dirty="0"/>
          </a:p>
          <a:p>
            <a:endParaRPr lang="fr-CA" dirty="0"/>
          </a:p>
          <a:p>
            <a:endParaRPr lang="fr-CA" dirty="0"/>
          </a:p>
          <a:p>
            <a:endParaRPr lang="fr-CA" dirty="0"/>
          </a:p>
        </p:txBody>
      </p:sp>
      <p:pic>
        <p:nvPicPr>
          <p:cNvPr id="12" name="Image 11"/>
          <p:cNvPicPr/>
          <p:nvPr>
            <p:custDataLst>
              <p:tags r:id="rId5"/>
            </p:custDataLst>
          </p:nvPr>
        </p:nvPicPr>
        <p:blipFill>
          <a:blip r:embed="rId11">
            <a:extLst>
              <a:ext uri="{28A0092B-C50C-407E-A947-70E740481C1C}">
                <a14:useLocalDpi xmlns:a14="http://schemas.microsoft.com/office/drawing/2010/main" val="0"/>
              </a:ext>
            </a:extLst>
          </a:blip>
          <a:stretch>
            <a:fillRect/>
          </a:stretch>
        </p:blipFill>
        <p:spPr>
          <a:xfrm>
            <a:off x="2887152" y="2327449"/>
            <a:ext cx="3323647" cy="3148514"/>
          </a:xfrm>
          <a:prstGeom prst="rect">
            <a:avLst/>
          </a:prstGeom>
        </p:spPr>
      </p:pic>
      <p:pic>
        <p:nvPicPr>
          <p:cNvPr id="4" name="Son enregistré">
            <a:hlinkClick r:id="" action="ppaction://media"/>
            <a:extLst>
              <a:ext uri="{FF2B5EF4-FFF2-40B4-BE49-F238E27FC236}">
                <a16:creationId xmlns:a16="http://schemas.microsoft.com/office/drawing/2014/main" id="{3686636E-C482-4A3E-B254-108371D8FBEA}"/>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155416938"/>
      </p:ext>
    </p:extLst>
  </p:cSld>
  <p:clrMapOvr>
    <a:masterClrMapping/>
  </p:clrMapOvr>
  <mc:AlternateContent xmlns:mc="http://schemas.openxmlformats.org/markup-compatibility/2006" xmlns:p14="http://schemas.microsoft.com/office/powerpoint/2010/main">
    <mc:Choice Requires="p14">
      <p:transition spd="med" p14:dur="700" advTm="27000">
        <p:fade/>
      </p:transition>
    </mc:Choice>
    <mc:Fallback xmlns="">
      <p:transition spd="med"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250"/>
                                  </p:stCondLst>
                                  <p:childTnLst>
                                    <p:cmd type="call" cmd="playFrom(0.0)">
                                      <p:cBhvr>
                                        <p:cTn id="11" dur="255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custDataLst>
              <p:tags r:id="rId1"/>
            </p:custDataLst>
          </p:nvPr>
        </p:nvPicPr>
        <p:blipFill>
          <a:blip r:embed="rId9">
            <a:duotone>
              <a:prstClr val="black"/>
              <a:srgbClr val="F2F1EF">
                <a:tint val="45000"/>
                <a:satMod val="400000"/>
              </a:srgbClr>
            </a:duotone>
          </a:blip>
          <a:stretch>
            <a:fillRect/>
          </a:stretch>
        </p:blipFill>
        <p:spPr>
          <a:xfrm>
            <a:off x="0" y="2864693"/>
            <a:ext cx="9144000" cy="1499078"/>
          </a:xfrm>
          <a:prstGeom prst="rect">
            <a:avLst/>
          </a:prstGeom>
          <a:solidFill>
            <a:schemeClr val="bg2">
              <a:lumMod val="50000"/>
            </a:schemeClr>
          </a:solidFill>
        </p:spPr>
      </p:pic>
      <p:sp>
        <p:nvSpPr>
          <p:cNvPr id="3" name="Titre 2"/>
          <p:cNvSpPr>
            <a:spLocks noGrp="1"/>
          </p:cNvSpPr>
          <p:nvPr>
            <p:ph type="title"/>
            <p:custDataLst>
              <p:tags r:id="rId2"/>
            </p:custDataLst>
          </p:nvPr>
        </p:nvSpPr>
        <p:spPr>
          <a:xfrm>
            <a:off x="969670" y="385264"/>
            <a:ext cx="7228810" cy="1325563"/>
          </a:xfrm>
        </p:spPr>
        <p:txBody>
          <a:bodyPr>
            <a:normAutofit/>
          </a:bodyPr>
          <a:lstStyle/>
          <a:p>
            <a:pPr algn="ctr"/>
            <a:r>
              <a:rPr lang="fr-CA" dirty="0">
                <a:solidFill>
                  <a:schemeClr val="tx1"/>
                </a:solidFill>
              </a:rPr>
              <a:t>Trousses d’injection</a:t>
            </a:r>
          </a:p>
        </p:txBody>
      </p:sp>
      <p:pic>
        <p:nvPicPr>
          <p:cNvPr id="4" name="Image 3"/>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860079" y="2113870"/>
            <a:ext cx="3526892" cy="3023050"/>
          </a:xfrm>
          <a:prstGeom prst="rect">
            <a:avLst/>
          </a:prstGeom>
        </p:spPr>
      </p:pic>
      <p:pic>
        <p:nvPicPr>
          <p:cNvPr id="5" name="Image 4"/>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5175570" y="1882523"/>
            <a:ext cx="3022910" cy="3485744"/>
          </a:xfrm>
          <a:prstGeom prst="rect">
            <a:avLst/>
          </a:prstGeom>
        </p:spPr>
      </p:pic>
      <p:pic>
        <p:nvPicPr>
          <p:cNvPr id="2" name="Son enregistré">
            <a:hlinkClick r:id="" action="ppaction://media"/>
            <a:extLst>
              <a:ext uri="{FF2B5EF4-FFF2-40B4-BE49-F238E27FC236}">
                <a16:creationId xmlns:a16="http://schemas.microsoft.com/office/drawing/2014/main" id="{5AF00CAC-A6C3-4725-AC52-35AD17FE6F3D}"/>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884943894"/>
      </p:ext>
    </p:extLst>
  </p:cSld>
  <p:clrMapOvr>
    <a:masterClrMapping/>
  </p:clrMapOvr>
  <mc:AlternateContent xmlns:mc="http://schemas.openxmlformats.org/markup-compatibility/2006" xmlns:p14="http://schemas.microsoft.com/office/powerpoint/2010/main">
    <mc:Choice Requires="p14">
      <p:transition spd="med" p14:dur="700" advTm="18000">
        <p:fade/>
      </p:transition>
    </mc:Choice>
    <mc:Fallback xmlns="">
      <p:transition spd="med"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25" fill="hold"/>
                                        <p:tgtEl>
                                          <p:spTgt spid="2"/>
                                        </p:tgtEl>
                                      </p:cBhvr>
                                    </p:cmd>
                                  </p:childTnLst>
                                </p:cTn>
                              </p:par>
                              <p:par>
                                <p:cTn id="7" presetID="42" presetClass="entr" presetSubtype="0" fill="hold" nodeType="withEffect">
                                  <p:stCondLst>
                                    <p:cond delay="45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1025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custDataLst>
              <p:tags r:id="rId1"/>
            </p:custDataLst>
          </p:nvPr>
        </p:nvPicPr>
        <p:blipFill>
          <a:blip r:embed="rId16"/>
          <a:stretch>
            <a:fillRect/>
          </a:stretch>
        </p:blipFill>
        <p:spPr>
          <a:xfrm>
            <a:off x="0" y="4577468"/>
            <a:ext cx="9144000" cy="903710"/>
          </a:xfrm>
          <a:prstGeom prst="rect">
            <a:avLst/>
          </a:prstGeom>
        </p:spPr>
      </p:pic>
      <p:pic>
        <p:nvPicPr>
          <p:cNvPr id="11" name="Image 10"/>
          <p:cNvPicPr>
            <a:picLocks noChangeAspect="1"/>
          </p:cNvPicPr>
          <p:nvPr>
            <p:custDataLst>
              <p:tags r:id="rId2"/>
            </p:custDataLst>
          </p:nvPr>
        </p:nvPicPr>
        <p:blipFill>
          <a:blip r:embed="rId16"/>
          <a:stretch>
            <a:fillRect/>
          </a:stretch>
        </p:blipFill>
        <p:spPr>
          <a:xfrm>
            <a:off x="0" y="2000075"/>
            <a:ext cx="9144000" cy="945454"/>
          </a:xfrm>
          <a:prstGeom prst="rect">
            <a:avLst/>
          </a:prstGeom>
        </p:spPr>
      </p:pic>
      <p:pic>
        <p:nvPicPr>
          <p:cNvPr id="10" name="Espace réservé du contenu 9"/>
          <p:cNvPicPr>
            <a:picLocks noGrp="1" noChangeAspect="1"/>
          </p:cNvPicPr>
          <p:nvPr>
            <p:ph idx="1"/>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6967692" y="4295905"/>
            <a:ext cx="2103881" cy="1466837"/>
          </a:xfrm>
        </p:spPr>
      </p:pic>
      <p:sp>
        <p:nvSpPr>
          <p:cNvPr id="3" name="Titre 2"/>
          <p:cNvSpPr>
            <a:spLocks noGrp="1"/>
          </p:cNvSpPr>
          <p:nvPr>
            <p:ph type="title"/>
            <p:custDataLst>
              <p:tags r:id="rId4"/>
            </p:custDataLst>
          </p:nvPr>
        </p:nvSpPr>
        <p:spPr>
          <a:xfrm>
            <a:off x="1222218" y="365126"/>
            <a:ext cx="7921782" cy="1325563"/>
          </a:xfrm>
        </p:spPr>
        <p:txBody>
          <a:bodyPr>
            <a:normAutofit/>
          </a:bodyPr>
          <a:lstStyle/>
          <a:p>
            <a:pPr algn="ctr"/>
            <a:r>
              <a:rPr lang="fr-CA" sz="3600" dirty="0">
                <a:solidFill>
                  <a:schemeClr val="tx1"/>
                </a:solidFill>
              </a:rPr>
              <a:t>Que contient la trousse blanche?	</a:t>
            </a:r>
          </a:p>
        </p:txBody>
      </p:sp>
      <p:pic>
        <p:nvPicPr>
          <p:cNvPr id="4" name="Image 3"/>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2838124" y="3930458"/>
            <a:ext cx="1345574" cy="2167597"/>
          </a:xfrm>
          <a:prstGeom prst="rect">
            <a:avLst/>
          </a:prstGeom>
        </p:spPr>
      </p:pic>
      <p:pic>
        <p:nvPicPr>
          <p:cNvPr id="5" name="Image 4"/>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130019" y="4226667"/>
            <a:ext cx="2708105" cy="1421145"/>
          </a:xfrm>
          <a:prstGeom prst="rect">
            <a:avLst/>
          </a:prstGeom>
        </p:spPr>
      </p:pic>
      <p:pic>
        <p:nvPicPr>
          <p:cNvPr id="6" name="Image 5"/>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5122741" y="1358123"/>
            <a:ext cx="1708085" cy="2572335"/>
          </a:xfrm>
          <a:prstGeom prst="rect">
            <a:avLst/>
          </a:prstGeom>
        </p:spPr>
      </p:pic>
      <p:pic>
        <p:nvPicPr>
          <p:cNvPr id="7" name="Image 6"/>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a:off x="6820224" y="1690689"/>
            <a:ext cx="2079334" cy="1907204"/>
          </a:xfrm>
          <a:prstGeom prst="rect">
            <a:avLst/>
          </a:prstGeom>
        </p:spPr>
      </p:pic>
      <p:pic>
        <p:nvPicPr>
          <p:cNvPr id="8" name="Image 7"/>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a:off x="1759755" y="2236505"/>
            <a:ext cx="3190438" cy="1002901"/>
          </a:xfrm>
          <a:prstGeom prst="rect">
            <a:avLst/>
          </a:prstGeom>
        </p:spPr>
      </p:pic>
      <p:pic>
        <p:nvPicPr>
          <p:cNvPr id="9" name="Image 8"/>
          <p:cNvPicPr>
            <a:picLocks noChangeAspect="1"/>
          </p:cNvPicPr>
          <p:nvPr>
            <p:custDataLst>
              <p:tags r:id="rId10"/>
            </p:custDataLst>
          </p:nvPr>
        </p:nvPicPr>
        <p:blipFill>
          <a:blip r:embed="rId23" cstate="print">
            <a:extLst>
              <a:ext uri="{28A0092B-C50C-407E-A947-70E740481C1C}">
                <a14:useLocalDpi xmlns:a14="http://schemas.microsoft.com/office/drawing/2010/main" val="0"/>
              </a:ext>
            </a:extLst>
          </a:blip>
          <a:stretch>
            <a:fillRect/>
          </a:stretch>
        </p:blipFill>
        <p:spPr>
          <a:xfrm>
            <a:off x="509257" y="1648195"/>
            <a:ext cx="1077951" cy="2133538"/>
          </a:xfrm>
          <a:prstGeom prst="rect">
            <a:avLst/>
          </a:prstGeom>
        </p:spPr>
      </p:pic>
      <p:pic>
        <p:nvPicPr>
          <p:cNvPr id="15" name="Image 14"/>
          <p:cNvPicPr>
            <a:picLocks noChangeAspect="1"/>
          </p:cNvPicPr>
          <p:nvPr>
            <p:custDataLst>
              <p:tags r:id="rId11"/>
            </p:custDataLst>
          </p:nvPr>
        </p:nvPicPr>
        <p:blipFill>
          <a:blip r:embed="rId24" cstate="print">
            <a:extLst>
              <a:ext uri="{28A0092B-C50C-407E-A947-70E740481C1C}">
                <a14:useLocalDpi xmlns:a14="http://schemas.microsoft.com/office/drawing/2010/main" val="0"/>
              </a:ext>
            </a:extLst>
          </a:blip>
          <a:stretch>
            <a:fillRect/>
          </a:stretch>
        </p:blipFill>
        <p:spPr>
          <a:xfrm>
            <a:off x="4450530" y="4308975"/>
            <a:ext cx="2250330" cy="1440698"/>
          </a:xfrm>
          <a:prstGeom prst="rect">
            <a:avLst/>
          </a:prstGeom>
        </p:spPr>
      </p:pic>
      <p:pic>
        <p:nvPicPr>
          <p:cNvPr id="2" name="Son enregistré">
            <a:hlinkClick r:id="" action="ppaction://media"/>
            <a:extLst>
              <a:ext uri="{FF2B5EF4-FFF2-40B4-BE49-F238E27FC236}">
                <a16:creationId xmlns:a16="http://schemas.microsoft.com/office/drawing/2014/main" id="{977807CF-03FF-4C30-B7BB-C329A5ABFFC4}"/>
              </a:ext>
            </a:extLst>
          </p:cNvPr>
          <p:cNvPicPr>
            <a:picLocks noChangeAspect="1"/>
          </p:cNvPicPr>
          <p:nvPr>
            <a:audioFile r:link="rId13"/>
            <p:extLst>
              <p:ext uri="{DAA4B4D4-6D71-4841-9C94-3DE7FCFB9230}">
                <p14:media xmlns:p14="http://schemas.microsoft.com/office/powerpoint/2010/main" r:embed="rId12"/>
              </p:ext>
            </p:extLst>
          </p:nvPr>
        </p:nvPicPr>
        <p:blipFill>
          <a:blip r:embed="rId2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967729896"/>
      </p:ext>
    </p:extLst>
  </p:cSld>
  <p:clrMapOvr>
    <a:masterClrMapping/>
  </p:clrMapOvr>
  <mc:AlternateContent xmlns:mc="http://schemas.openxmlformats.org/markup-compatibility/2006" xmlns:p14="http://schemas.microsoft.com/office/powerpoint/2010/main">
    <mc:Choice Requires="p14">
      <p:transition spd="med" p14:dur="700" advTm="18000">
        <p:fade/>
      </p:transition>
    </mc:Choice>
    <mc:Fallback xmlns="">
      <p:transition spd="med"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24" fill="hold"/>
                                        <p:tgtEl>
                                          <p:spTgt spid="2"/>
                                        </p:tgtEl>
                                      </p:cBhvr>
                                    </p:cmd>
                                  </p:childTnLst>
                                </p:cTn>
                              </p:par>
                              <p:par>
                                <p:cTn id="7" presetID="1" presetClass="entr" presetSubtype="0" fill="hold" nodeType="withEffect">
                                  <p:stCondLst>
                                    <p:cond delay="300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725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850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975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1050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1175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1275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1375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a:xfrm>
            <a:off x="1105565" y="-288050"/>
            <a:ext cx="7228810" cy="1325563"/>
          </a:xfrm>
        </p:spPr>
        <p:txBody>
          <a:bodyPr>
            <a:normAutofit fontScale="90000"/>
          </a:bodyPr>
          <a:lstStyle/>
          <a:p>
            <a:pPr algn="ctr"/>
            <a:r>
              <a:rPr lang="fr-CA" sz="5400" dirty="0">
                <a:solidFill>
                  <a:schemeClr val="tx1"/>
                </a:solidFill>
              </a:rPr>
              <a:t/>
            </a:r>
            <a:br>
              <a:rPr lang="fr-CA" sz="5400" dirty="0">
                <a:solidFill>
                  <a:schemeClr val="tx1"/>
                </a:solidFill>
              </a:rPr>
            </a:br>
            <a:r>
              <a:rPr lang="fr-CA" sz="4000" dirty="0">
                <a:solidFill>
                  <a:schemeClr val="tx1"/>
                </a:solidFill>
              </a:rPr>
              <a:t>Que contient la trousse noire?</a:t>
            </a:r>
          </a:p>
        </p:txBody>
      </p:sp>
      <p:pic>
        <p:nvPicPr>
          <p:cNvPr id="7" name="Image 6"/>
          <p:cNvPicPr>
            <a:picLocks noChangeAspect="1"/>
          </p:cNvPicPr>
          <p:nvPr>
            <p:custDataLst>
              <p:tags r:id="rId2"/>
            </p:custDataLst>
          </p:nvPr>
        </p:nvPicPr>
        <p:blipFill>
          <a:blip r:embed="rId9">
            <a:duotone>
              <a:prstClr val="black"/>
              <a:srgbClr val="B0BF3B">
                <a:tint val="45000"/>
                <a:satMod val="400000"/>
              </a:srgbClr>
            </a:duotone>
          </a:blip>
          <a:stretch>
            <a:fillRect/>
          </a:stretch>
        </p:blipFill>
        <p:spPr>
          <a:xfrm rot="10800000">
            <a:off x="-4" y="2743199"/>
            <a:ext cx="9143999" cy="1350749"/>
          </a:xfrm>
          <a:prstGeom prst="rect">
            <a:avLst/>
          </a:prstGeom>
          <a:ln>
            <a:solidFill>
              <a:srgbClr val="D6DE99"/>
            </a:solidFill>
          </a:ln>
        </p:spPr>
      </p:pic>
      <p:pic>
        <p:nvPicPr>
          <p:cNvPr id="8" name="Image 7"/>
          <p:cNvPicPr>
            <a:picLocks noChangeAspect="1"/>
          </p:cNvPicPr>
          <p:nvPr>
            <p:custDataLst>
              <p:tags r:id="rId3"/>
            </p:custDataLst>
          </p:nvPr>
        </p:nvPicPr>
        <p:blipFill>
          <a:blip r:embed="rId9">
            <a:duotone>
              <a:prstClr val="black"/>
              <a:srgbClr val="B0BF3B">
                <a:tint val="45000"/>
                <a:satMod val="400000"/>
              </a:srgbClr>
            </a:duotone>
          </a:blip>
          <a:stretch>
            <a:fillRect/>
          </a:stretch>
        </p:blipFill>
        <p:spPr>
          <a:xfrm rot="10800000">
            <a:off x="-1" y="4510690"/>
            <a:ext cx="9143999" cy="592252"/>
          </a:xfrm>
          <a:prstGeom prst="rect">
            <a:avLst/>
          </a:prstGeom>
          <a:ln>
            <a:solidFill>
              <a:srgbClr val="D6DE99"/>
            </a:solidFill>
          </a:ln>
        </p:spPr>
      </p:pic>
      <p:pic>
        <p:nvPicPr>
          <p:cNvPr id="4" name="Image 3"/>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rot="16200000">
            <a:off x="1736214" y="2255339"/>
            <a:ext cx="5625646" cy="3189996"/>
          </a:xfrm>
          <a:prstGeom prst="rect">
            <a:avLst/>
          </a:prstGeom>
        </p:spPr>
      </p:pic>
      <p:pic>
        <p:nvPicPr>
          <p:cNvPr id="2" name="Son enregistré">
            <a:hlinkClick r:id="" action="ppaction://media"/>
            <a:extLst>
              <a:ext uri="{FF2B5EF4-FFF2-40B4-BE49-F238E27FC236}">
                <a16:creationId xmlns:a16="http://schemas.microsoft.com/office/drawing/2014/main" id="{BE8CABBD-3C6B-4B6C-A9AB-D9DD2A02B60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935988544"/>
      </p:ext>
    </p:extLst>
  </p:cSld>
  <p:clrMapOvr>
    <a:masterClrMapping/>
  </p:clrMapOvr>
  <mc:AlternateContent xmlns:mc="http://schemas.openxmlformats.org/markup-compatibility/2006" xmlns:p14="http://schemas.microsoft.com/office/powerpoint/2010/main">
    <mc:Choice Requires="p14">
      <p:transition spd="med" p14:dur="700" advTm="19000">
        <p:fade/>
      </p:transition>
    </mc:Choice>
    <mc:Fallback xmlns="">
      <p:transition spd="med"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140" fill="hold"/>
                                        <p:tgtEl>
                                          <p:spTgt spid="2"/>
                                        </p:tgtEl>
                                      </p:cBhvr>
                                    </p:cmd>
                                  </p:childTnLst>
                                </p:cTn>
                              </p:par>
                              <p:par>
                                <p:cTn id="7" presetID="42" presetClass="entr" presetSubtype="0" fill="hold" nodeType="withEffect">
                                  <p:stCondLst>
                                    <p:cond delay="65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custDataLst>
              <p:tags r:id="rId1"/>
            </p:custDataLst>
          </p:nvPr>
        </p:nvPicPr>
        <p:blipFill>
          <a:blip r:embed="rId8"/>
          <a:stretch>
            <a:fillRect/>
          </a:stretch>
        </p:blipFill>
        <p:spPr>
          <a:xfrm>
            <a:off x="0" y="5198529"/>
            <a:ext cx="9144000" cy="554736"/>
          </a:xfrm>
          <a:prstGeom prst="rect">
            <a:avLst/>
          </a:prstGeom>
        </p:spPr>
      </p:pic>
      <p:pic>
        <p:nvPicPr>
          <p:cNvPr id="4" name="Image 3"/>
          <p:cNvPicPr>
            <a:picLocks noChangeAspect="1"/>
          </p:cNvPicPr>
          <p:nvPr>
            <p:custDataLst>
              <p:tags r:id="rId2"/>
            </p:custDataLst>
          </p:nvPr>
        </p:nvPicPr>
        <p:blipFill>
          <a:blip r:embed="rId8"/>
          <a:stretch>
            <a:fillRect/>
          </a:stretch>
        </p:blipFill>
        <p:spPr>
          <a:xfrm>
            <a:off x="0" y="1637005"/>
            <a:ext cx="9144000" cy="554736"/>
          </a:xfrm>
          <a:prstGeom prst="rect">
            <a:avLst/>
          </a:prstGeom>
        </p:spPr>
      </p:pic>
      <p:sp>
        <p:nvSpPr>
          <p:cNvPr id="2" name="Espace réservé du contenu 1"/>
          <p:cNvSpPr>
            <a:spLocks noGrp="1"/>
          </p:cNvSpPr>
          <p:nvPr>
            <p:ph idx="1"/>
            <p:custDataLst>
              <p:tags r:id="rId3"/>
            </p:custDataLst>
          </p:nvPr>
        </p:nvSpPr>
        <p:spPr>
          <a:xfrm>
            <a:off x="947785" y="2337757"/>
            <a:ext cx="7957996" cy="3981637"/>
          </a:xfrm>
        </p:spPr>
        <p:txBody>
          <a:bodyPr>
            <a:normAutofit/>
          </a:bodyPr>
          <a:lstStyle/>
          <a:p>
            <a:endParaRPr lang="fr-CA" sz="700" dirty="0"/>
          </a:p>
          <a:p>
            <a:r>
              <a:rPr lang="fr-CA" dirty="0"/>
              <a:t>Demander à la personne les substances qu’elle </a:t>
            </a:r>
            <a:r>
              <a:rPr lang="fr-CA" dirty="0" smtClean="0"/>
              <a:t>consommera</a:t>
            </a:r>
            <a:endParaRPr lang="fr-CA" sz="1800" dirty="0"/>
          </a:p>
          <a:p>
            <a:r>
              <a:rPr lang="fr-CA" dirty="0"/>
              <a:t>Remettre la trousse d’injection qui lui </a:t>
            </a:r>
            <a:r>
              <a:rPr lang="fr-CA" dirty="0" smtClean="0"/>
              <a:t>convient</a:t>
            </a:r>
            <a:endParaRPr lang="fr-CA" sz="1800" dirty="0"/>
          </a:p>
          <a:p>
            <a:r>
              <a:rPr lang="fr-CA" dirty="0"/>
              <a:t>Demander la quantité de trousse qu’elle a besoin et lui remettre cette quantité</a:t>
            </a:r>
          </a:p>
        </p:txBody>
      </p:sp>
      <p:sp>
        <p:nvSpPr>
          <p:cNvPr id="3" name="ZoneTexte 2"/>
          <p:cNvSpPr txBox="1"/>
          <p:nvPr/>
        </p:nvSpPr>
        <p:spPr>
          <a:xfrm>
            <a:off x="1991762" y="466362"/>
            <a:ext cx="5334378" cy="646331"/>
          </a:xfrm>
          <a:prstGeom prst="rect">
            <a:avLst/>
          </a:prstGeom>
          <a:noFill/>
        </p:spPr>
        <p:txBody>
          <a:bodyPr wrap="square" rtlCol="0">
            <a:spAutoFit/>
          </a:bodyPr>
          <a:lstStyle/>
          <a:p>
            <a:r>
              <a:rPr lang="fr-CA" sz="3600" dirty="0">
                <a:latin typeface="Arial" panose="020B0604020202020204" pitchFamily="34" charset="0"/>
                <a:ea typeface="+mj-ea"/>
                <a:cs typeface="Arial" panose="020B0604020202020204" pitchFamily="34" charset="0"/>
              </a:rPr>
              <a:t>Avant d’offrir une trousse </a:t>
            </a:r>
          </a:p>
        </p:txBody>
      </p:sp>
      <p:pic>
        <p:nvPicPr>
          <p:cNvPr id="7" name="Son enregistré">
            <a:hlinkClick r:id="" action="ppaction://media"/>
            <a:extLst>
              <a:ext uri="{FF2B5EF4-FFF2-40B4-BE49-F238E27FC236}">
                <a16:creationId xmlns:a16="http://schemas.microsoft.com/office/drawing/2014/main" id="{744EF7C4-DAA5-4D54-9100-DB067EF11DB2}"/>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401021116"/>
      </p:ext>
    </p:extLst>
  </p:cSld>
  <p:clrMapOvr>
    <a:masterClrMapping/>
  </p:clrMapOvr>
  <mc:AlternateContent xmlns:mc="http://schemas.openxmlformats.org/markup-compatibility/2006" xmlns:p14="http://schemas.microsoft.com/office/powerpoint/2010/main">
    <mc:Choice Requires="p14">
      <p:transition spd="med" p14:dur="700" advTm="11000">
        <p:fade/>
      </p:transition>
    </mc:Choice>
    <mc:Fallback xmlns="">
      <p:transition spd="med"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394" fill="hold"/>
                                        <p:tgtEl>
                                          <p:spTgt spid="7"/>
                                        </p:tgtEl>
                                      </p:cBhvr>
                                    </p:cmd>
                                  </p:childTnLst>
                                </p:cTn>
                              </p:par>
                              <p:par>
                                <p:cTn id="7" presetID="10" presetClass="entr" presetSubtype="0" fill="hold" grpId="0" nodeType="withEffect">
                                  <p:stCondLst>
                                    <p:cond delay="2250"/>
                                  </p:stCondLst>
                                  <p:childTnLst>
                                    <p:set>
                                      <p:cBhvr>
                                        <p:cTn id="8" dur="1" fill="hold">
                                          <p:stCondLst>
                                            <p:cond delay="0"/>
                                          </p:stCondLst>
                                        </p:cTn>
                                        <p:tgtEl>
                                          <p:spTgt spid="2">
                                            <p:txEl>
                                              <p:pRg st="1" end="1"/>
                                            </p:txEl>
                                          </p:spTgt>
                                        </p:tgtEl>
                                        <p:attrNameLst>
                                          <p:attrName>style.visibility</p:attrName>
                                        </p:attrNameLst>
                                      </p:cBhvr>
                                      <p:to>
                                        <p:strVal val="visible"/>
                                      </p:to>
                                    </p:set>
                                    <p:animEffect transition="in" filter="fade">
                                      <p:cBhvr>
                                        <p:cTn id="9" dur="500"/>
                                        <p:tgtEl>
                                          <p:spTgt spid="2">
                                            <p:txEl>
                                              <p:pRg st="1" end="1"/>
                                            </p:txEl>
                                          </p:spTgt>
                                        </p:tgtEl>
                                      </p:cBhvr>
                                    </p:animEffect>
                                  </p:childTnLst>
                                </p:cTn>
                              </p:par>
                              <p:par>
                                <p:cTn id="10" presetID="10" presetClass="entr" presetSubtype="0" fill="hold" grpId="0" nodeType="withEffect">
                                  <p:stCondLst>
                                    <p:cond delay="550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grpId="0" nodeType="withEffect">
                                  <p:stCondLst>
                                    <p:cond delay="925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7"/>
                </p:tgtEl>
              </p:cMediaNode>
            </p:audio>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custDataLst>
              <p:tags r:id="rId1"/>
            </p:custDataLst>
          </p:nvPr>
        </p:nvPicPr>
        <p:blipFill>
          <a:blip r:embed="rId7">
            <a:duotone>
              <a:prstClr val="black"/>
              <a:srgbClr val="B0BF3B">
                <a:tint val="45000"/>
                <a:satMod val="400000"/>
              </a:srgbClr>
            </a:duotone>
          </a:blip>
          <a:stretch>
            <a:fillRect/>
          </a:stretch>
        </p:blipFill>
        <p:spPr>
          <a:xfrm rot="10800000">
            <a:off x="0" y="1601412"/>
            <a:ext cx="9143999" cy="470783"/>
          </a:xfrm>
          <a:prstGeom prst="rect">
            <a:avLst/>
          </a:prstGeom>
          <a:ln>
            <a:noFill/>
          </a:ln>
        </p:spPr>
      </p:pic>
      <p:sp>
        <p:nvSpPr>
          <p:cNvPr id="2" name="Rectangle 1"/>
          <p:cNvSpPr/>
          <p:nvPr/>
        </p:nvSpPr>
        <p:spPr>
          <a:xfrm>
            <a:off x="2136618" y="2284778"/>
            <a:ext cx="5585988" cy="2554545"/>
          </a:xfrm>
          <a:prstGeom prst="rect">
            <a:avLst/>
          </a:prstGeom>
        </p:spPr>
        <p:txBody>
          <a:bodyPr wrap="square">
            <a:spAutoFit/>
          </a:bodyPr>
          <a:lstStyle/>
          <a:p>
            <a:pPr>
              <a:spcAft>
                <a:spcPts val="0"/>
              </a:spcAft>
            </a:pPr>
            <a:r>
              <a:rPr lang="fr-CA" sz="4000" dirty="0">
                <a:latin typeface="Calibri" panose="020F0502020204030204" pitchFamily="34" charset="0"/>
                <a:ea typeface="Calibri" panose="020F0502020204030204" pitchFamily="34" charset="0"/>
                <a:cs typeface="Times New Roman" panose="02020603050405020304" pitchFamily="18" charset="0"/>
              </a:rPr>
              <a:t>Rappelez aux usagers que le matériel contenu dans les trousses d’injection est à usage unique. </a:t>
            </a:r>
            <a:endParaRPr lang="fr-CA"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p:cNvPicPr>
            <a:picLocks noChangeAspect="1"/>
          </p:cNvPicPr>
          <p:nvPr>
            <p:custDataLst>
              <p:tags r:id="rId2"/>
            </p:custDataLst>
          </p:nvPr>
        </p:nvPicPr>
        <p:blipFill>
          <a:blip r:embed="rId7">
            <a:duotone>
              <a:prstClr val="black"/>
              <a:srgbClr val="B0BF3B">
                <a:tint val="45000"/>
                <a:satMod val="400000"/>
              </a:srgbClr>
            </a:duotone>
          </a:blip>
          <a:stretch>
            <a:fillRect/>
          </a:stretch>
        </p:blipFill>
        <p:spPr>
          <a:xfrm rot="10800000">
            <a:off x="-1" y="5133387"/>
            <a:ext cx="9143999" cy="470783"/>
          </a:xfrm>
          <a:prstGeom prst="rect">
            <a:avLst/>
          </a:prstGeom>
          <a:ln>
            <a:noFill/>
          </a:ln>
        </p:spPr>
      </p:pic>
      <p:pic>
        <p:nvPicPr>
          <p:cNvPr id="3" name="Son enregistré">
            <a:hlinkClick r:id="" action="ppaction://media"/>
            <a:extLst>
              <a:ext uri="{FF2B5EF4-FFF2-40B4-BE49-F238E27FC236}">
                <a16:creationId xmlns:a16="http://schemas.microsoft.com/office/drawing/2014/main" id="{4ADCA0EC-9AE8-479F-913F-A24E65F4E4B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73121996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0" fill="hold"/>
                                        <p:tgtEl>
                                          <p:spTgt spid="3"/>
                                        </p:tgtEl>
                                      </p:cBhvr>
                                    </p:cmd>
                                  </p:childTnLst>
                                </p:cTn>
                              </p:par>
                              <p:par>
                                <p:cTn id="7" presetID="10" presetClass="entr" presetSubtype="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6"/>
</p:tagLst>
</file>

<file path=ppt/tags/tag24.xml><?xml version="1.0" encoding="utf-8"?>
<p:tagLst xmlns:a="http://schemas.openxmlformats.org/drawingml/2006/main" xmlns:r="http://schemas.openxmlformats.org/officeDocument/2006/relationships" xmlns:p="http://schemas.openxmlformats.org/presentationml/2006/main">
  <p:tag name="NUM" val="7"/>
</p:tagLst>
</file>

<file path=ppt/tags/tag25.xml><?xml version="1.0" encoding="utf-8"?>
<p:tagLst xmlns:a="http://schemas.openxmlformats.org/drawingml/2006/main" xmlns:r="http://schemas.openxmlformats.org/officeDocument/2006/relationships" xmlns:p="http://schemas.openxmlformats.org/presentationml/2006/main">
  <p:tag name="NUM" val="8"/>
</p:tagLst>
</file>

<file path=ppt/tags/tag26.xml><?xml version="1.0" encoding="utf-8"?>
<p:tagLst xmlns:a="http://schemas.openxmlformats.org/drawingml/2006/main" xmlns:r="http://schemas.openxmlformats.org/officeDocument/2006/relationships" xmlns:p="http://schemas.openxmlformats.org/presentationml/2006/main">
  <p:tag name="NUM" val="9"/>
</p:tagLst>
</file>

<file path=ppt/tags/tag27.xml><?xml version="1.0" encoding="utf-8"?>
<p:tagLst xmlns:a="http://schemas.openxmlformats.org/drawingml/2006/main" xmlns:r="http://schemas.openxmlformats.org/officeDocument/2006/relationships" xmlns:p="http://schemas.openxmlformats.org/presentationml/2006/main">
  <p:tag name="NUM" val="10"/>
</p:tagLst>
</file>

<file path=ppt/tags/tag28.xml><?xml version="1.0" encoding="utf-8"?>
<p:tagLst xmlns:a="http://schemas.openxmlformats.org/drawingml/2006/main" xmlns:r="http://schemas.openxmlformats.org/officeDocument/2006/relationships" xmlns:p="http://schemas.openxmlformats.org/presentationml/2006/main">
  <p:tag name="NUM" val="11"/>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Thème DSP Classique 1">
  <a:themeElements>
    <a:clrScheme name="Couleurs DSP">
      <a:dk1>
        <a:sysClr val="windowText" lastClr="000000"/>
      </a:dk1>
      <a:lt1>
        <a:srgbClr val="FFFCF8"/>
      </a:lt1>
      <a:dk2>
        <a:srgbClr val="DA291C"/>
      </a:dk2>
      <a:lt2>
        <a:srgbClr val="CCB0A2"/>
      </a:lt2>
      <a:accent1>
        <a:srgbClr val="EF7622"/>
      </a:accent1>
      <a:accent2>
        <a:srgbClr val="C4D600"/>
      </a:accent2>
      <a:accent3>
        <a:srgbClr val="089AAD"/>
      </a:accent3>
      <a:accent4>
        <a:srgbClr val="645180"/>
      </a:accent4>
      <a:accent5>
        <a:srgbClr val="342B2B"/>
      </a:accent5>
      <a:accent6>
        <a:srgbClr val="A09989"/>
      </a:accent6>
      <a:hlink>
        <a:srgbClr val="089AAD"/>
      </a:hlink>
      <a:folHlink>
        <a:srgbClr val="7DCFD8"/>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èle DSP classique.pptx" id="{0CF25F78-1D8F-4CC1-BDEA-696E21BD1792}" vid="{99015739-84A1-4966-B586-A73A423FFD1D}"/>
    </a:ext>
  </a:extLst>
</a:theme>
</file>

<file path=ppt/theme/theme2.xml><?xml version="1.0" encoding="utf-8"?>
<a:theme xmlns:a="http://schemas.openxmlformats.org/drawingml/2006/main" name="Thème DSP classique 2">
  <a:themeElements>
    <a:clrScheme name="Direction santé publique">
      <a:dk1>
        <a:sysClr val="windowText" lastClr="000000"/>
      </a:dk1>
      <a:lt1>
        <a:srgbClr val="FFFCF8"/>
      </a:lt1>
      <a:dk2>
        <a:srgbClr val="D5001A"/>
      </a:dk2>
      <a:lt2>
        <a:srgbClr val="CCB0A2"/>
      </a:lt2>
      <a:accent1>
        <a:srgbClr val="EF7622"/>
      </a:accent1>
      <a:accent2>
        <a:srgbClr val="7DCFD8"/>
      </a:accent2>
      <a:accent3>
        <a:srgbClr val="88CDAA"/>
      </a:accent3>
      <a:accent4>
        <a:srgbClr val="645180"/>
      </a:accent4>
      <a:accent5>
        <a:srgbClr val="342B2B"/>
      </a:accent5>
      <a:accent6>
        <a:srgbClr val="A09989"/>
      </a:accent6>
      <a:hlink>
        <a:srgbClr val="4C7939"/>
      </a:hlink>
      <a:folHlink>
        <a:srgbClr val="C4D600"/>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èle DSP classique.pptx" id="{0CF25F78-1D8F-4CC1-BDEA-696E21BD1792}" vid="{C0C10D1E-23AA-4847-AD42-4628D8D5772F}"/>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Cat_x00e9_gorie xmlns="4e71d8a1-7ee9-4c81-bb46-a41d916404b6">Gabarit</Cat_x00e9_gori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0BADE533192F47BB3896EC826AE109" ma:contentTypeVersion="2" ma:contentTypeDescription="Crée un document." ma:contentTypeScope="" ma:versionID="2d41054931ff1a678bb623386679cb25">
  <xsd:schema xmlns:xsd="http://www.w3.org/2001/XMLSchema" xmlns:p="http://schemas.microsoft.com/office/2006/metadata/properties" xmlns:ns2="4e71d8a1-7ee9-4c81-bb46-a41d916404b6" targetNamespace="http://schemas.microsoft.com/office/2006/metadata/properties" ma:root="true" ma:fieldsID="6f5541338fc10372c5104da0df6061bb" ns2:_="">
    <xsd:import namespace="4e71d8a1-7ee9-4c81-bb46-a41d916404b6"/>
    <xsd:element name="properties">
      <xsd:complexType>
        <xsd:sequence>
          <xsd:element name="documentManagement">
            <xsd:complexType>
              <xsd:all>
                <xsd:element ref="ns2:Cat_x00e9_gorie" minOccurs="0"/>
              </xsd:all>
            </xsd:complexType>
          </xsd:element>
        </xsd:sequence>
      </xsd:complexType>
    </xsd:element>
  </xsd:schema>
  <xsd:schema xmlns:xsd="http://www.w3.org/2001/XMLSchema" xmlns:dms="http://schemas.microsoft.com/office/2006/documentManagement/types" targetNamespace="4e71d8a1-7ee9-4c81-bb46-a41d916404b6" elementFormDefault="qualified">
    <xsd:import namespace="http://schemas.microsoft.com/office/2006/documentManagement/types"/>
    <xsd:element name="Cat_x00e9_gorie" ma:index="8" nillable="true" ma:displayName="Catégorie" ma:format="Dropdown" ma:internalName="Cat_x00e9_gorie">
      <xsd:simpleType>
        <xsd:restriction base="dms:Choice">
          <xsd:enumeration value="Gabarit"/>
          <xsd:enumeration value="Guide"/>
          <xsd:enumeration value="Log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ma:readOnly="true"/>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30AD42-3924-4575-9D5A-D476837DCD9B}">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4e71d8a1-7ee9-4c81-bb46-a41d916404b6"/>
    <ds:schemaRef ds:uri="http://www.w3.org/XML/1998/namespace"/>
    <ds:schemaRef ds:uri="http://purl.org/dc/dcmitype/"/>
  </ds:schemaRefs>
</ds:datastoreItem>
</file>

<file path=customXml/itemProps2.xml><?xml version="1.0" encoding="utf-8"?>
<ds:datastoreItem xmlns:ds="http://schemas.openxmlformats.org/officeDocument/2006/customXml" ds:itemID="{37DF80E0-B3AC-41D5-A7A0-B517577982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71d8a1-7ee9-4c81-bb46-a41d916404b6"/>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9A8E6BD8-17A8-4D7E-887D-3314522FA1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MODÈLE PowerPoint DSP</Template>
  <TotalTime>1522</TotalTime>
  <Words>1025</Words>
  <Application>Microsoft Office PowerPoint</Application>
  <PresentationFormat>Affichage à l'écran (4:3)</PresentationFormat>
  <Paragraphs>176</Paragraphs>
  <Slides>17</Slides>
  <Notes>17</Notes>
  <HiddenSlides>0</HiddenSlides>
  <MMClips>14</MMClips>
  <ScaleCrop>false</ScaleCrop>
  <HeadingPairs>
    <vt:vector size="6" baseType="variant">
      <vt:variant>
        <vt:lpstr>Polices utilisées</vt:lpstr>
      </vt:variant>
      <vt:variant>
        <vt:i4>4</vt:i4>
      </vt:variant>
      <vt:variant>
        <vt:lpstr>Thème</vt:lpstr>
      </vt:variant>
      <vt:variant>
        <vt:i4>2</vt:i4>
      </vt:variant>
      <vt:variant>
        <vt:lpstr>Titres des diapositives</vt:lpstr>
      </vt:variant>
      <vt:variant>
        <vt:i4>17</vt:i4>
      </vt:variant>
    </vt:vector>
  </HeadingPairs>
  <TitlesOfParts>
    <vt:vector size="23" baseType="lpstr">
      <vt:lpstr>Arial</vt:lpstr>
      <vt:lpstr>Arial Unicode MS</vt:lpstr>
      <vt:lpstr>Calibri</vt:lpstr>
      <vt:lpstr>Times New Roman</vt:lpstr>
      <vt:lpstr>Thème DSP Classique 1</vt:lpstr>
      <vt:lpstr>Thème DSP classique 2</vt:lpstr>
      <vt:lpstr>Présentation PowerPoint</vt:lpstr>
      <vt:lpstr>Présentation PowerPoint</vt:lpstr>
      <vt:lpstr>Les CAMI permettent : </vt:lpstr>
      <vt:lpstr>Comment peut-on reconnaître un CAMI ?</vt:lpstr>
      <vt:lpstr>Trousses d’injection</vt:lpstr>
      <vt:lpstr>Que contient la trousse blanche? </vt:lpstr>
      <vt:lpstr> Que contient la trousse noire?</vt:lpstr>
      <vt:lpstr>Présentation PowerPoint</vt:lpstr>
      <vt:lpstr>Présentation PowerPoint</vt:lpstr>
      <vt:lpstr>Présentation PowerPoint</vt:lpstr>
      <vt:lpstr> Communiquez ou référez vers les organismes en travailleur de rue</vt:lpstr>
      <vt:lpstr>Présentation PowerPoint</vt:lpstr>
      <vt:lpstr>Pour devenir CAMI ou commander du matériel, veuillez communiquer avec : </vt:lpstr>
      <vt:lpstr>Vos répondantes régionales en santé publique :</vt:lpstr>
      <vt:lpstr>Présentation PowerPoint</vt:lpstr>
      <vt:lpstr>Affiches imprimables pour les usagers</vt:lpstr>
      <vt:lpstr>Références documentaires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 réflexion</dc:title>
  <dc:creator>Sarah Cullen</dc:creator>
  <cp:lastModifiedBy>Nancy Dionne (CISSSMC16)</cp:lastModifiedBy>
  <cp:revision>174</cp:revision>
  <cp:lastPrinted>2019-10-04T14:27:24Z</cp:lastPrinted>
  <dcterms:created xsi:type="dcterms:W3CDTF">2019-07-04T13:43:48Z</dcterms:created>
  <dcterms:modified xsi:type="dcterms:W3CDTF">2024-01-18T20:16:36Z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0x010100200BADE533192F47BB3896EC826AE109</vt:lpwstr>
  </property>
</Properties>
</file>