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sldIdLst>
    <p:sldId id="256" r:id="rId6"/>
    <p:sldId id="259" r:id="rId7"/>
    <p:sldId id="263" r:id="rId8"/>
    <p:sldId id="260" r:id="rId9"/>
    <p:sldId id="271" r:id="rId10"/>
    <p:sldId id="270" r:id="rId11"/>
    <p:sldId id="269" r:id="rId12"/>
    <p:sldId id="262" r:id="rId13"/>
    <p:sldId id="264" r:id="rId14"/>
    <p:sldId id="272" r:id="rId15"/>
    <p:sldId id="274" r:id="rId16"/>
    <p:sldId id="275" r:id="rId17"/>
    <p:sldId id="268" r:id="rId18"/>
    <p:sldId id="273" r:id="rId19"/>
    <p:sldId id="276" r:id="rId20"/>
    <p:sldId id="277" r:id="rId21"/>
    <p:sldId id="26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AAD"/>
    <a:srgbClr val="FFFFFF"/>
    <a:srgbClr val="B0BF3B"/>
    <a:srgbClr val="000000"/>
    <a:srgbClr val="7FCDD8"/>
    <a:srgbClr val="DEDE7D"/>
    <a:srgbClr val="F0B0A2"/>
    <a:srgbClr val="A09989"/>
    <a:srgbClr val="EF7622"/>
    <a:srgbClr val="34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992" autoAdjust="0"/>
  </p:normalViewPr>
  <p:slideViewPr>
    <p:cSldViewPr snapToGrid="0">
      <p:cViewPr varScale="1">
        <p:scale>
          <a:sx n="92" d="100"/>
          <a:sy n="92" d="100"/>
        </p:scale>
        <p:origin x="1428"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0CE3F-0616-4884-A9B3-299CE610EDDB}" type="datetimeFigureOut">
              <a:rPr lang="fr-CA" smtClean="0"/>
              <a:t>2023-01-17</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E8D89-4BF7-48E1-8A79-CCC5BFFC949D}" type="slidenum">
              <a:rPr lang="fr-CA" smtClean="0"/>
              <a:t>‹N°›</a:t>
            </a:fld>
            <a:endParaRPr lang="fr-CA"/>
          </a:p>
        </p:txBody>
      </p:sp>
    </p:spTree>
    <p:extLst>
      <p:ext uri="{BB962C8B-B14F-4D97-AF65-F5344CB8AC3E}">
        <p14:creationId xmlns:p14="http://schemas.microsoft.com/office/powerpoint/2010/main" val="237492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a:t>
            </a:fld>
            <a:endParaRPr lang="fr-CA"/>
          </a:p>
        </p:txBody>
      </p:sp>
    </p:spTree>
    <p:extLst>
      <p:ext uri="{BB962C8B-B14F-4D97-AF65-F5344CB8AC3E}">
        <p14:creationId xmlns:p14="http://schemas.microsoft.com/office/powerpoint/2010/main" val="311407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10</a:t>
            </a:fld>
            <a:endParaRPr lang="fr-CA"/>
          </a:p>
        </p:txBody>
      </p:sp>
    </p:spTree>
    <p:extLst>
      <p:ext uri="{BB962C8B-B14F-4D97-AF65-F5344CB8AC3E}">
        <p14:creationId xmlns:p14="http://schemas.microsoft.com/office/powerpoint/2010/main" val="201509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11</a:t>
            </a:fld>
            <a:endParaRPr lang="fr-CA"/>
          </a:p>
        </p:txBody>
      </p:sp>
    </p:spTree>
    <p:extLst>
      <p:ext uri="{BB962C8B-B14F-4D97-AF65-F5344CB8AC3E}">
        <p14:creationId xmlns:p14="http://schemas.microsoft.com/office/powerpoint/2010/main" val="277073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12</a:t>
            </a:fld>
            <a:endParaRPr lang="fr-CA"/>
          </a:p>
        </p:txBody>
      </p:sp>
    </p:spTree>
    <p:extLst>
      <p:ext uri="{BB962C8B-B14F-4D97-AF65-F5344CB8AC3E}">
        <p14:creationId xmlns:p14="http://schemas.microsoft.com/office/powerpoint/2010/main" val="103981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smtClean="0">
                <a:solidFill>
                  <a:schemeClr val="accent3">
                    <a:lumMod val="75000"/>
                  </a:schemeClr>
                </a:solidFill>
                <a:latin typeface="+mn-lt"/>
              </a:rPr>
              <a:t>Le soutien souhaité des pharmacies est le suivant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rgbClr val="000000"/>
                </a:solidFill>
              </a:rPr>
              <a:t>Participer à la publicité de l’avis de grossesse en apposant des affichettes de tablette visant à promouvoir l’inscription au Service Ma Grossesse</a:t>
            </a:r>
            <a:r>
              <a:rPr lang="fr-CA" sz="1200" baseline="0" dirty="0" smtClean="0">
                <a:solidFill>
                  <a:srgbClr val="000000"/>
                </a:solidFill>
              </a:rPr>
              <a:t> </a:t>
            </a:r>
            <a:r>
              <a:rPr lang="fr-CA" sz="1200" dirty="0" smtClean="0">
                <a:solidFill>
                  <a:srgbClr val="000000"/>
                </a:solidFill>
              </a:rPr>
              <a:t>près des </a:t>
            </a:r>
            <a:r>
              <a:rPr lang="fr-CA" sz="1200" b="1" dirty="0" smtClean="0">
                <a:solidFill>
                  <a:schemeClr val="accent3">
                    <a:lumMod val="75000"/>
                  </a:schemeClr>
                </a:solidFill>
              </a:rPr>
              <a:t>tests de grossesse et des vitamines de grossesse.</a:t>
            </a:r>
            <a:endParaRPr lang="fr-CA" sz="1200" dirty="0" smtClean="0">
              <a:solidFill>
                <a:srgbClr val="000000"/>
              </a:solidFill>
            </a:endParaRPr>
          </a:p>
          <a:p>
            <a:r>
              <a:rPr lang="fr-CA" sz="1200" dirty="0" smtClean="0">
                <a:solidFill>
                  <a:srgbClr val="000000"/>
                </a:solidFill>
              </a:rPr>
              <a:t>Cette affichette est destinée exclusivement aux pharmacies du Québec.</a:t>
            </a:r>
          </a:p>
          <a:p>
            <a:r>
              <a:rPr lang="fr-CA" sz="1200" b="0" i="0" dirty="0" smtClean="0">
                <a:solidFill>
                  <a:srgbClr val="000000"/>
                </a:solidFill>
                <a:effectLst/>
              </a:rPr>
              <a:t>La pharmacie est souvent un des premiers endroits où</a:t>
            </a:r>
            <a:r>
              <a:rPr lang="fr-CA" sz="1200" b="0" i="0" baseline="0" dirty="0" smtClean="0">
                <a:solidFill>
                  <a:srgbClr val="000000"/>
                </a:solidFill>
                <a:effectLst/>
              </a:rPr>
              <a:t> la femme enceinte se rend, et l</a:t>
            </a:r>
            <a:r>
              <a:rPr lang="fr-CA" sz="1200" b="0" i="0" dirty="0" smtClean="0">
                <a:solidFill>
                  <a:srgbClr val="000000"/>
                </a:solidFill>
                <a:effectLst/>
              </a:rPr>
              <a:t>’idée</a:t>
            </a:r>
            <a:r>
              <a:rPr lang="fr-CA" sz="1200" b="0" i="0" baseline="0" dirty="0" smtClean="0">
                <a:solidFill>
                  <a:srgbClr val="000000"/>
                </a:solidFill>
                <a:effectLst/>
              </a:rPr>
              <a:t> est donc qu’elle puisse voir la publicité de l’avis de grossesse alors qu’elle se procure un test de grossesse ou des vitamines de grossesse et qu’elle utilise le code QR avec son téléphone cellulaire pour s’y inscrire directement. Il se pourrait que la femme enceinte ait besoin d’aide pour compléter le formulaire, et en ce sens il pourrait être aidant de sensibiliser également le soutien technique en pharmacie afin d’aider au besoin la femme enceinte à compléter son avis de grossesse.</a:t>
            </a:r>
            <a:endParaRPr lang="fr-CA" sz="1200" b="0" i="0" dirty="0" smtClean="0">
              <a:solidFill>
                <a:srgbClr val="000000"/>
              </a:solidFill>
              <a:effectLst/>
            </a:endParaRPr>
          </a:p>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13</a:t>
            </a:fld>
            <a:endParaRPr lang="fr-CA"/>
          </a:p>
        </p:txBody>
      </p:sp>
    </p:spTree>
    <p:extLst>
      <p:ext uri="{BB962C8B-B14F-4D97-AF65-F5344CB8AC3E}">
        <p14:creationId xmlns:p14="http://schemas.microsoft.com/office/powerpoint/2010/main" val="324286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14</a:t>
            </a:fld>
            <a:endParaRPr lang="fr-CA"/>
          </a:p>
        </p:txBody>
      </p:sp>
    </p:spTree>
    <p:extLst>
      <p:ext uri="{BB962C8B-B14F-4D97-AF65-F5344CB8AC3E}">
        <p14:creationId xmlns:p14="http://schemas.microsoft.com/office/powerpoint/2010/main" val="247642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Une affiche d’information et de promotion du service provincial Ma grossesse est également disponible.</a:t>
            </a:r>
          </a:p>
          <a:p>
            <a:endParaRPr lang="fr-CA" dirty="0" smtClean="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15</a:t>
            </a:fld>
            <a:endParaRPr lang="fr-CA"/>
          </a:p>
        </p:txBody>
      </p:sp>
    </p:spTree>
    <p:extLst>
      <p:ext uri="{BB962C8B-B14F-4D97-AF65-F5344CB8AC3E}">
        <p14:creationId xmlns:p14="http://schemas.microsoft.com/office/powerpoint/2010/main" val="113716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Une affiche d’information et de promotion du service provincial Ma grossesse est également disponible.</a:t>
            </a:r>
          </a:p>
          <a:p>
            <a:r>
              <a:rPr lang="fr-CA" sz="1200" b="0" i="0" kern="1200" dirty="0" smtClean="0">
                <a:solidFill>
                  <a:schemeClr val="tx1"/>
                </a:solidFill>
                <a:effectLst/>
                <a:latin typeface="+mn-lt"/>
                <a:ea typeface="+mn-ea"/>
                <a:cs typeface="+mn-cs"/>
              </a:rPr>
              <a:t>La reproduction intégrale des affiches fournies sur le site du MSSS est autorisée, sans modification ni altération (des contenus, des couleurs et des polices de caractères). Un espace est alloué sur l’affiche pour indiquer les coordonnées du CLSC ou y ajouter un code QR menant à la plate-forme web Ma </a:t>
            </a:r>
            <a:r>
              <a:rPr lang="fr-CA" sz="1200" b="0" i="0" kern="1200" baseline="0" dirty="0" smtClean="0">
                <a:solidFill>
                  <a:schemeClr val="tx1"/>
                </a:solidFill>
                <a:effectLst/>
                <a:latin typeface="+mn-lt"/>
                <a:ea typeface="+mn-ea"/>
                <a:cs typeface="+mn-cs"/>
              </a:rPr>
              <a:t>grossesse</a:t>
            </a:r>
            <a:r>
              <a:rPr lang="fr-CA" sz="1200" b="0" i="0" kern="1200" dirty="0" smtClean="0">
                <a:solidFill>
                  <a:schemeClr val="tx1"/>
                </a:solidFill>
                <a:effectLst/>
                <a:latin typeface="+mn-lt"/>
                <a:ea typeface="+mn-ea"/>
                <a:cs typeface="+mn-cs"/>
              </a:rPr>
              <a:t>.</a:t>
            </a:r>
          </a:p>
          <a:p>
            <a:endParaRPr lang="fr-CA" dirty="0" smtClean="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16</a:t>
            </a:fld>
            <a:endParaRPr lang="fr-CA"/>
          </a:p>
        </p:txBody>
      </p:sp>
    </p:spTree>
    <p:extLst>
      <p:ext uri="{BB962C8B-B14F-4D97-AF65-F5344CB8AC3E}">
        <p14:creationId xmlns:p14="http://schemas.microsoft.com/office/powerpoint/2010/main" val="246722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Avez-vous </a:t>
            </a:r>
            <a:r>
              <a:rPr lang="fr-CA" dirty="0" smtClean="0"/>
              <a:t>des questions / commentaires </a:t>
            </a:r>
            <a:r>
              <a:rPr lang="fr-CA" dirty="0" smtClean="0"/>
              <a:t>? Besoins de soutien ?</a:t>
            </a:r>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17</a:t>
            </a:fld>
            <a:endParaRPr lang="fr-CA"/>
          </a:p>
        </p:txBody>
      </p:sp>
    </p:spTree>
    <p:extLst>
      <p:ext uri="{BB962C8B-B14F-4D97-AF65-F5344CB8AC3E}">
        <p14:creationId xmlns:p14="http://schemas.microsoft.com/office/powerpoint/2010/main" val="32824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2</a:t>
            </a:fld>
            <a:endParaRPr lang="fr-CA"/>
          </a:p>
        </p:txBody>
      </p:sp>
    </p:spTree>
    <p:extLst>
      <p:ext uri="{BB962C8B-B14F-4D97-AF65-F5344CB8AC3E}">
        <p14:creationId xmlns:p14="http://schemas.microsoft.com/office/powerpoint/2010/main" val="342689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3</a:t>
            </a:fld>
            <a:endParaRPr lang="fr-CA"/>
          </a:p>
        </p:txBody>
      </p:sp>
    </p:spTree>
    <p:extLst>
      <p:ext uri="{BB962C8B-B14F-4D97-AF65-F5344CB8AC3E}">
        <p14:creationId xmlns:p14="http://schemas.microsoft.com/office/powerpoint/2010/main" val="92739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4</a:t>
            </a:fld>
            <a:endParaRPr lang="fr-CA"/>
          </a:p>
        </p:txBody>
      </p:sp>
    </p:spTree>
    <p:extLst>
      <p:ext uri="{BB962C8B-B14F-4D97-AF65-F5344CB8AC3E}">
        <p14:creationId xmlns:p14="http://schemas.microsoft.com/office/powerpoint/2010/main" val="193378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5</a:t>
            </a:fld>
            <a:endParaRPr lang="fr-CA"/>
          </a:p>
        </p:txBody>
      </p:sp>
    </p:spTree>
    <p:extLst>
      <p:ext uri="{BB962C8B-B14F-4D97-AF65-F5344CB8AC3E}">
        <p14:creationId xmlns:p14="http://schemas.microsoft.com/office/powerpoint/2010/main" val="55545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6</a:t>
            </a:fld>
            <a:endParaRPr lang="fr-CA"/>
          </a:p>
        </p:txBody>
      </p:sp>
    </p:spTree>
    <p:extLst>
      <p:ext uri="{BB962C8B-B14F-4D97-AF65-F5344CB8AC3E}">
        <p14:creationId xmlns:p14="http://schemas.microsoft.com/office/powerpoint/2010/main" val="316264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7</a:t>
            </a:fld>
            <a:endParaRPr lang="fr-CA"/>
          </a:p>
        </p:txBody>
      </p:sp>
    </p:spTree>
    <p:extLst>
      <p:ext uri="{BB962C8B-B14F-4D97-AF65-F5344CB8AC3E}">
        <p14:creationId xmlns:p14="http://schemas.microsoft.com/office/powerpoint/2010/main" val="227285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8</a:t>
            </a:fld>
            <a:endParaRPr lang="fr-CA"/>
          </a:p>
        </p:txBody>
      </p:sp>
    </p:spTree>
    <p:extLst>
      <p:ext uri="{BB962C8B-B14F-4D97-AF65-F5344CB8AC3E}">
        <p14:creationId xmlns:p14="http://schemas.microsoft.com/office/powerpoint/2010/main" val="329462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D8E8D89-4BF7-48E1-8A79-CCC5BFFC949D}" type="slidenum">
              <a:rPr lang="fr-CA" smtClean="0"/>
              <a:t>9</a:t>
            </a:fld>
            <a:endParaRPr lang="fr-CA"/>
          </a:p>
        </p:txBody>
      </p:sp>
    </p:spTree>
    <p:extLst>
      <p:ext uri="{BB962C8B-B14F-4D97-AF65-F5344CB8AC3E}">
        <p14:creationId xmlns:p14="http://schemas.microsoft.com/office/powerpoint/2010/main" val="171227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52624" y="2362199"/>
            <a:ext cx="6505575" cy="1860882"/>
          </a:xfrm>
        </p:spPr>
        <p:txBody>
          <a:bodyPr anchor="b">
            <a:normAutofit/>
          </a:bodyPr>
          <a:lstStyle>
            <a:lvl1pPr algn="ctr">
              <a:defRPr sz="4600">
                <a:solidFill>
                  <a:schemeClr val="accent4"/>
                </a:solidFill>
              </a:defRPr>
            </a:lvl1pPr>
          </a:lstStyle>
          <a:p>
            <a:r>
              <a:rPr lang="fr-FR" smtClean="0"/>
              <a:t>Modifiez le style du titre</a:t>
            </a:r>
            <a:endParaRPr lang="en-US" dirty="0"/>
          </a:p>
        </p:txBody>
      </p:sp>
      <p:sp>
        <p:nvSpPr>
          <p:cNvPr id="3" name="Subtitle 2"/>
          <p:cNvSpPr>
            <a:spLocks noGrp="1"/>
          </p:cNvSpPr>
          <p:nvPr>
            <p:ph type="subTitle" idx="1"/>
          </p:nvPr>
        </p:nvSpPr>
        <p:spPr>
          <a:xfrm>
            <a:off x="1961619" y="4680732"/>
            <a:ext cx="6505575" cy="90961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pic>
        <p:nvPicPr>
          <p:cNvPr id="61" name="Image 60"/>
          <p:cNvPicPr>
            <a:picLocks noChangeAspect="1"/>
          </p:cNvPicPr>
          <p:nvPr userDrawn="1"/>
        </p:nvPicPr>
        <p:blipFill rotWithShape="1">
          <a:blip r:embed="rId2"/>
          <a:srcRect l="2784" t="9402"/>
          <a:stretch/>
        </p:blipFill>
        <p:spPr>
          <a:xfrm>
            <a:off x="-9526" y="-9525"/>
            <a:ext cx="4824437" cy="2607028"/>
          </a:xfrm>
          <a:prstGeom prst="rect">
            <a:avLst/>
          </a:prstGeom>
        </p:spPr>
      </p:pic>
      <p:sp>
        <p:nvSpPr>
          <p:cNvPr id="4" name="Rectangle 3"/>
          <p:cNvSpPr/>
          <p:nvPr userDrawn="1"/>
        </p:nvSpPr>
        <p:spPr>
          <a:xfrm>
            <a:off x="7469109" y="6011501"/>
            <a:ext cx="1674891" cy="846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6682" y="6254965"/>
            <a:ext cx="1597950" cy="482400"/>
          </a:xfrm>
          <a:prstGeom prst="rect">
            <a:avLst/>
          </a:prstGeom>
        </p:spPr>
      </p:pic>
    </p:spTree>
    <p:extLst>
      <p:ext uri="{BB962C8B-B14F-4D97-AF65-F5344CB8AC3E}">
        <p14:creationId xmlns:p14="http://schemas.microsoft.com/office/powerpoint/2010/main" val="422217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Tree>
    <p:extLst>
      <p:ext uri="{BB962C8B-B14F-4D97-AF65-F5344CB8AC3E}">
        <p14:creationId xmlns:p14="http://schemas.microsoft.com/office/powerpoint/2010/main" val="89812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428674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73159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52624" y="2362199"/>
            <a:ext cx="6505575" cy="1860882"/>
          </a:xfrm>
          <a:prstGeom prst="rect">
            <a:avLst/>
          </a:prstGeom>
        </p:spPr>
        <p:txBody>
          <a:bodyPr anchor="b">
            <a:normAutofit/>
          </a:bodyPr>
          <a:lstStyle>
            <a:lvl1pPr algn="ctr">
              <a:defRPr sz="4600">
                <a:solidFill>
                  <a:schemeClr val="accent4"/>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1961619" y="4680732"/>
            <a:ext cx="6505575" cy="90961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grpSp>
        <p:nvGrpSpPr>
          <p:cNvPr id="43" name="Groupe 42"/>
          <p:cNvGrpSpPr/>
          <p:nvPr userDrawn="1"/>
        </p:nvGrpSpPr>
        <p:grpSpPr>
          <a:xfrm>
            <a:off x="-12840045" y="-1019917"/>
            <a:ext cx="4736561" cy="2652244"/>
            <a:chOff x="-12840045" y="-1019917"/>
            <a:chExt cx="4736561" cy="2652244"/>
          </a:xfrm>
        </p:grpSpPr>
        <p:sp>
          <p:nvSpPr>
            <p:cNvPr id="44" name="Rectangle à coins arrondis 43"/>
            <p:cNvSpPr/>
            <p:nvPr/>
          </p:nvSpPr>
          <p:spPr>
            <a:xfrm rot="18817772">
              <a:off x="-12138593" y="1236327"/>
              <a:ext cx="396000" cy="396000"/>
            </a:xfrm>
            <a:prstGeom prst="roundRect">
              <a:avLst>
                <a:gd name="adj" fmla="val 5561"/>
              </a:avLst>
            </a:prstGeom>
            <a:solidFill>
              <a:srgbClr val="08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AutoShape 2" descr="data:image/jpeg;base64,/9j/4AAQSkZJRgABAQAAAQABAAD/2wBDABALDA4MChAODQ4SERATGCgaGBYWGDEjJR0oOjM9PDkzODdASFxOQERXRTc4UG1RV19iZ2hnPk1xeXBkeFxlZ2P/2wBDARESEhgVGC8aGi9jQjhCY2NjY2NjY2NjY2NjY2NjY2NjY2NjY2NjY2NjY2NjY2NjY2NjY2NjY2NjY2NjY2NjY2P/wAARCADQAboDASIAAhEBAxEB/8QAGwABAAIDAQEAAAAAAAAAAAAAAAUGAwQHAgH/xABMEAABAwMDAQMIBAkICgMBAAABAAIDBAURBhIhMRNBUQcUImFxgZGxFRYyoSM2UlNykrLR0jM1QkRjwcLhFyRUVWJzg5Oi8DR08eL/xAAYAQEAAwEAAAAAAAAAAAAAAAAAAQIDBP/EABsRAQEBAQEBAQEAAAAAAAAAAAABAhEDEiEx/9oADAMBAAIRAxEAPwDoCIiAiIgIiICIiAiIgIiICIiAiIgIiICIiAiIgIiICIiAiIgIiICIiAiIgIiICIiAiIgIiICIiAiIgIiICIiAiIgIiICIiAiIgIiICIiAiIgIiICIiAiIgIiICIiAiIgIiICIiAiIgIiICIiAiIgIiICIiAiIgIiICIiAiIgIiICIiAiIgIiICIiAiIgIiICIiDRu90p7PQPq6ona3hrR1c7uAVZptR6mubfOLZZoTTZODIeo9RLm59wWPynNl80oHD+SD3h36WBj7tys1rrrebRTyQVELadsTQDvADQB0PhhB9tldUSWxtTdYWUUuSHNc7AGDjvW1TVtLWAmlqYZwOpikDsfBULU89RcdZRUQpnVkFO1rm0wk2CTLdxOff8AALatVtuEerKathsxtlKWFkrBKHNPB54x/wAPd1CC5msphK6I1EIkYMuZvGWj1hIqylmifLDUwyRszvex4Ibjrk9y59ZLdDqXVVznqi51K1ziWtcRvBd6IJHdgfcsmi6SKTUF4pmBzqAxviLCT6TS/Dc+7PxQWI6xtxvQt7HxmMfaqnStEQ4zwe/w9qmzWUol7I1MIkxu2F4zjGc49i57o202+73W5STUzZKaI/g2EnDdzjj7gvtPQs1Hru4Nnc/zeMu37TjcG4aBn4IOgMrqSSn84ZVQOhBx2gkBbn29F9pq2lrATS1MM4HUxSB2Pguc3el7PU8FmpKN9TSUnpMpe129oSN5OT7cewKTtVtuEerKathsxtlKWFkrBKHNPB54x/w93UIL0oi23aauuFVEWUvm0OcSRVLZHHnAy0fZ4z1W9cqnzO21NT+aic/4DKo2lc2/Rl4uJ4dJua0nvw3A+9xQXj6RoRCZjWU/ZNOC/tW7Qfblepq6kgphUzVULID0kc8Bp9h71zm02Gkk0bW3St3ueGvMADiA0jgHHfkjHsC2LdDG7yb1ctYztGxyudACT6JIDQR7yfigtFi1VR3qeWJgEBaQI2yyND5DznDfVher/dammmp6W3yUTJpHem+pma0MH6OQ4n2BV3TlDBQaQlvjIGurmNldFLkkt6t6fFRVpoamts1Q8WJ1fNUl22sNQAWO9h54PPXlB01jzBSh9VNHlrcvl+w329eB71rx3i2SwvlZcKUxxkB7+1bhuemTlc+1A640mmrPbK3MRcZC8Od3B2GgkdwB+Sya0s9ss1FRR0JLZ35D/TJ7Rv5R9/8A7wg6Ea+jELJjVwCKT7DzINrvYe9eo6umlqH08dRE+Zgy6NrwXNHrHULnuq6d4+r9lj4e2FoP6TiG5+IKkdSW2n0zYJpbb2onqnNgklc8l2OST6s4x70ExUXWtnv7aKjqKCGmaBufJK18kh7w1gdkeHKsC5gbPVz2GGCm06WzYa8VoqGku7848D4ZXRrcJxbqUVX/AMgRM7X9LAz96DZREQEREBERAREQEREBERAREQEREBERAREQEREBERAREQEREBERAREQEREGvXUVNcKV9NVxCWJ/Vp+Y8FXB5PrN2u/fV7fyO0GPln71YbjcKa2UjqqskEcTeM9ST4Ad5VWuWuaOos9Wbc+WGrbgRiVoBOSMkckdEE5eNN2+8ysmqGyRzsGBLE7a7C+2rT9LajM6CapfLM0NdLLJucB6uFH26/x27TVHV3qqc+eoBcBty53JxgD1YW1b9VUFdXNozHU007+WNqI9u/2clBmsen6SxRzso3zOMxBc6QgnjOMYA8Svli09SWLt/NZJpDORuMrgTxnwA8VLquVGtbXDUSRMZUziI4fJDFljfflBlo9JW2huwuFOZ2vBLhFvGwE+rGe/xWey6epLLPUTU8k8klRjeZXA45J4wB4r1c79S2yCnlmiqHmoGY44mbnHgE8Z9YXizakoLzNJBT9rHPGMuimbtdjp4lB9vGm7feZWTVDZI52DAlidtdhe7RYaW0SSSQSTyyygNc+aTccBR79b2aN07XvmDoXbcbPtHJHHPqWxBqu3VNonuMQmcyAgPiDB2gJOBxnH39xQSVyoY7lQTUcz5GRyjDnRkB2M+sFR501R/V8WYS1DabOS4OG93pbuTjHX1dyr9m1rUV19dHNFIaWR3ZwRxRgkEuAaXknw64Ujqm+U5a+101VUtqcgy+aQ9o8N7xncMFBJv0/SOsAswkmZTAAbmuG8+lu64x19S9wWKihsf0QWvkpdpad59I5Oc5HflY9M1dBVWtv0fNNKxhw8zuJk3evP93C3q+uprbSPqauURxM6k9/qA7ygj7Npqhs8dQyAyytqBteJnBwxzwMAeK0joe1B7jHLWRxPOTCybDD92fvXuHWlslnijfHVQMlOI5pYsMd7DlaerNXutcrqKhjPnTHDdJIzLMYzxzyeQg2NZRUfmFLBU2+qqYgSGvpvtQ4A9RHPgfBVajs30tc6SGgt1VBRwuBmnqvtOHHGcY6DAA8Ve9OXX6WtbJiyZr2YjkdKwN3PABJAB6cpetQUFjazzx7jI8ZbHGMuI8f/ANQeanTtJU3yK7SyTmeLG1m4bOOnGM+vqt+uoqe40j6WrjEkTxyD81Tr9raGeztfZ55IakygOa9oDmtwTnvHgpuTUFPZ7fRR3GWWauliaTHGzc9xI5OOg5QYqXRltpZ45GzVb2xvD2RPlywEHPTCsairPf6K8Pljp+1jmi+3DMza4e5SqAiIgIiICIiAiIgIiICIiAiIgIiICIiAiIgIiICIiAiIgIiICIiAiIgIiIKR5TWzGjoXNB7APdv8N2Bt/wASiNW3S3XOjttJaYy4R+iD2Zbt4A2Djr449S6VNDFPE6KaNkkburXtBB9xWFtuomsY1tHThsZywCJuGn1ccdEFA1TTyUWorYySfzamhgjZDMY97WFuf6Pfzj7lvUlKbzf6KSXUUVdNSEShsdPt9EOBIyOPDqrtPTw1MfZ1EMcrPyZGhw+BXimoaSkz5rSwQZGPwcYb8kHupqI6WmlqJnbY4mF7j4ADJXNW10dku0R0xXGriqn+nTOjPHPA5HrPrXTXNa9pa9oc0jBBGQVrwW2hppTLT0VPFIf6bImtPxAQVK5alq36int7a2C1QU4I7eSLtHO6ePHPX3KN09UyPv8Ad7tNUGfzWme7tXRiPeQAAdo6ZAXQKiioppBPU01O97OkkkbSR7ygo6ORsuKaBzZv5T0ARJ7fFBStB08UFnuV2nja9zdzQXjPotbk/HPPsXnQjJKfT15rY2lzy0hgHeWsJ/xK8MoqSOmdTR0sLKd2cxNjAYc9eOi9U1LT0kfZ0sEUEec7Y2Boz44CCl+TSopWU9TT9r/rckm7s9p+wAOc+0lQtllqaK5V/bXhlrrC8iTtYA/fySeT05+PC6ZBQ0dNK6WnpYIpH8OeyMNLvaQvlRQUVU8PqaSCZ46OkjDiPiEEFou2spYautjrhWMrHg72xFgy0uzgH1n7loeUtkzqKhcN3mzZHdqQM4OBtP7SuUcbImBkTGsYOjWjAC+vY2RhZI0OaeC1wyCg53NB9ORUtvfqeCoaXDsYmUm0ggY7gMcZ6rNrp7W6gtEVS4tpo2tc6QjPBfh3t4AV2gt1DTSdpT0dPC/8qOJrT8QF7qaOmrGhtVTQztByBKwOA+KD1TzxVVPHPA7fFINzXYxkLn9/lhpfKHFUXVpNG0Nc3LcjAbxx34euhsY2NjWMaGtaMBoGAB4LBV01HUNb57BBK1p9HtmBwB9WUHPNQVdJqPVFuiooy6JxawyFhb2g3cnnnAGfvXu7Gen15PLNXNoHYzDPJEJG42gDg9OM8+K6C2kpe0ZK2nh3sADHhgyB6ivtTSU1W0NqqeGdo6CRgcB8UFY0vQia91V3+l2XB5Z2UjmQ9mCeMeo8AdFbligghpo+zp4o4mfksaGj4BZUBERARF5e9jBl7mtz4nCD0i+DnkL6gIiICIiAiIgIiICIiAiIgIiICIiAiIgIiICIiAiIgIiICIiCD1VqD6Aoo5GQ9rLM4tYCcNGOpKxW25Xsnzi6U9CygEbpHTQSZ2gDOOpyvOqah2W0kthmudM5m4vjzljskcYBOcd/rUFp3T9zko7sx8clFTVUTmQwSu53E5GfYOM45ygkafUd8u0M9XabdTCkhJAM7jufjnjBHOFn+tvaaSku8ULROx4iMTjlu7I/uOVV6KzimiNPcdM19RUtJ/Cwvdtd7xwFJaitMsGmKKjttsqGmaXziaKMOlLHbcYJx6x8EG9Qaiv9yiimp7ZEynLHl0zwS0uAJGBkHGRjvWS0atkqdN11zrWQtkpnlrWxggOyBtHJPeVYrbSijtlNS4/komsPrIHK5vQ2G6T1xtD6WohoHVJkfK6NwaQ3I4J9XT2hBK3LUNdLpFtVcaSkf53MGRw7XgFgyS4+lnqApCtv8em7Nb6WCjY6rmiDhBHkNZnk+J6k4C19ZW6orbhaLfS0cxpI8Bzo4yWMBIHJ6DAC+azs9wN3o7vboHVHYBoMbRktLXEjjvHsQbtNfL5SMlqb9boKejjiL98Z9IngBuNx5JI64WsNSagmtj7tDbqRtC3Ltr3uLy0HkjkfJZKw3TVOnqyCS2SUErCx0TZXH8KQTkcgY6KApbVE2nbDUaVuElW0Yc8SOaxx8c9Agsd01i2lslDXU1OHy1udrXuw1m3h2T388dyk7LUXqeR4utNSxxbAWSU7shx+JUPeoo6GjhtTNOTV9EyPcx0ZcSx5JyAQCe/qsugrdcbfbpxXh8bJHAxQvPLeuTjuzx8EE7eLiy1WuornsMghbnaO8k4A+JUHY7zfrq6Cp8zovMZX4c5jzvjA8eevuUrf6mWmoB2dsfcWyO2SQt/Jwcnoc9yq+lLZXN1JJXQ0M9tt5BzBKT6XGAOeTzygkJdUV9wuk1DYKKKfsc75pnEN447iO/18rY0/qn6RdV09whbS1NIHOkAORtBw4+rBUDaYbtpKvrYmWmevjnxskiBIOM4JIBx15W5YdM10kN1q7jiCquET42tzy3ccknHrxwg9Q6qvd3qJfoG1RSQRHBdM7k+/cAD6uV41Tcp5I7RRVdBTSVFTh8kUu4iNxIAxtcPErU09PfdONmt5sc1SHybg9uQ0HAGdwBBHAW/W0NXX+USmlfSzeaUzW4mMZ2EgF3B6faOEE1c5LzTyR09loqZ8LIxl87iAD02gAg9AtbTmpJbk6tp6+nbT1NH/ACmw5bxkH4EKtmguNReKtt6tNZcXPdiDEjmQt5PeOAOnet3SNjrIbReBNTvpqipYYomvBGPRODz3ZP3IJTSOoKy+R1k1ZHBFFCQG9m0g95Ock92Fi01qC536K4vbFTM7EAQei7lxzgO9L1Dw6qBs7NQW+y19sgtErXSFzjO4EYBaAQOPSPHGD3qQsja/T2kpHR2+pkuFRM7bGInOLeAAXYHQYz68oMUevar6PkZJSxG59sGRxNY7bj1jOc5yOveFcrY6tfQxvuIibUuGXNiBDW+rknlc5bZLza5bfeBTz1NTJKZZYmxlzm8g+ljvIJXT2O3sa4AgOGcOGCPaEFVvGqqxl5+ibLRsqalvDnSdM4yR1HTxJVe1HX116uNutVdSGlqWS7ZGB2Wu3EAEH2ZW86mu1g1hV11PbJa+KpLy0sBxhzg7qAcEEY5WSgt92rtcMuFzo3QxxjcMDLBhvDQe85PzQSdRqKtqLxLarDSQSvpwe0lmJDG44IwPDotvTV9luxq6ergbBWUj9krWHLTyRx7wVUqiwSUN5qzX2equNPM8uikp3HIySece3v8ABWzStsp6KkfURW+ShknOHRySF7sDOOvTqUE8iIgIiICIiAiIgIiICIiAiIgIiICIiAiIgIiICIiAiIgIiIMFZVRUVLLU1DtsUTdzjjOAsdsuVNdaQVNG5zoi4tBLSOR7VB+UGq8300+MHBqJGx+77R/ZWq3ze26RttLLdvox72iVzm8yEHLiABz1I59SC4oue2W7zRaqpqOiu89zopxhxnDsg4P5XPGAeF0E8clBXLnrW22yvmo5oap8kRAc6NjS3pnvcPFb921BR2ihgq6lsrmzkBjGAF3Iz3kLms48/pr1dHDOZ27D+k4n5AKQudWbxLJU/wBVtdE0Dw7VwAHv3H/xQXqxX+lv0c0lJFOxsRAJlaBknwwSpVc0o7pPp7RlO6lw2puEz3NeRna1uGkge4fFbd5ZfNO0NJcXXmeaaR4bLDIcsBIJwB4cEIOgIqRrG+VbbbaXUMssE1Y3tSI3YOCBgfF33LQv9Rf7FV0E811dNLPkmBnDG4x6OO8c9fagv1bW0tBD21ZOyGPONzzjJ8FkgmjqII5oXbo5GhzXYxkHoVz7X9NO69UsXnssjaojbAc7IujQQM9/Ky3ytq9MU9PaILnLJJMe0fUS5Jij4aGtHOBwTwgtNLfoq26y0VJTTTNhdtkqG47Np8M55UuudQXs0V8t7bdfKq5wzyBk8c7XcZIHG4evjHgtiur7vX63nt9srXwxsG3k+g3DfSOPHJPvwgvh45KibXfo7tVyx0lNO6niJaakgCNxHhzkqp3i53Cxup7M67Sb3u7SorHbnOa1xwAOpGAM8JRXo0moaCG33qqudNUPEczZw70STjI3D1548EHQ0XPxPc9V6lqaanr5aKjpicdmSOAcDgEZJ9fRfLLUXWXWzaGruM00dJuD9ryGvDQQCRnGckZQXL6XpDdvo0OeanrjsztHGevTot9UOw3mokud9uc9TPLSUzHujhMhLBlx2gDp0bj3qNp7464wz1Fy1HU0VRk9jBAx4aPDO0dO5B05Y6ieKmgfNPI2OJgy5zjgAKm2XWsUFlhfd3SyTmR7A5jAS4NDTk9Pyse5aevLua61Ww0wkZTVO+Qh4wXbcAfMn4IJiXX9mjl2NbVSjON7Ixj7yD9yn7bcILpQx1dNu7J+cbm4PBwvFqttJbaCOnpY2BoYA5wAy846k9+VVNUX59NeYrRTVf0dSx4M80bMkZ5wAOehHTvKC8oqHp+9uj1MKGC6T3G3yxud2k4duYQ0nqRnu+9a1gmv2oH17obrJTU4Od7/AEtuckNHh6z7EHRVpw3Oinrn0cNSySojBL2N5LcHBz4cqnaWrrjd7Dc4Ki4TR9jscypyS9o5JGc5/o/etPQtpnuFRLcfP54eymbvDCfw39Ihxz7Pig6Si55RVV7v2oLlBQ3KSCnBd6RJIY3dgbR4nHzXq83irt9XSWJ91khZC0edVmHPeSefWehHxQdBRUTTt5e3VLLfTXOe5UMzCQ+cHcxwBPUjPd7OVe0BERAREQEREBERAREQEREBERAREQEREBERAREQEREFb1dYK2/Gjjp5YY4YiTJvcQTnHTAPdn4rBeNMVs19hulsnp2ujaGiOoaS1uBjjg9ytaIKxbdN10Opjd6+sjqXbMAhpaQ4txwOgA5CsFdHLLQ1EdOWtmfG5rC48BxHGVnRBTINIVkOk6m2drT+dTzCTfudswMcZxnuPd3p9UKuLShtkEtP51NMJJnuc4NIHQA4z3Du8Vc0QVi56SbX6eoaAStjqKNgDZMZaSR6XuJWo/St4uskDb9c4pKeDoyEcu9pwOfXyrkiCr3bTdTX6joKxr4GUNIGARkndhpz0xjwHVer9p6ru2oaCsEkDaSm27mucdxw7JwMY6Y71ZkQVjU+m6y6XOkuNvqYoqinAAEuccO3AjAPefBLxpqruPmNYysYy50zAHSFnoPPXpjxJ7u9WdfCQ0EkgAd5QQdpoLzHVtlulRROia04jp4sZd3EkgFa2n9O1dvvtdcq2SB7qjds7NxJG52TnIHqViZPFIcMlY4+DXArIgreoNNz11yhuduqWQVkTdv4RuWu6+3xx0WxaKG8R1fa3Soo3RhhAjp4selkYOSAemVOIg51JAy1X2tqbZqCkpWOe9szJAS9hzyA3B3YPRZdC0k0892r4S4ue10cMsvVziSck+5ufarbNp60VEzppbdTukecudtxk+K34YYqeJsUEbI42jDWMGAPcgrmndLOoLJW0Fe+N7qskOMRJw3GB1A5zlatFp3UFsiNLRV1A+mBJa6aLLm59WD81cUQYKKGSCjijmeJJWtHaPDQ0Odjk4Cj9R2GG/UIhkeY5YzujkAztPrHgVLogpdNp7VMDG0wvUbaVvAw527b4D0cj4revWm6qe8tu1qqYoarbte2ZuWu4x4Hu46dysyxyTwxHEsrGd/pOAQQcNsvLqCuZV1NG+omh7OERs2tjJBBJOM94+Cx2LT9VadOVlF2kLqufeQ8E7QS3A5xnj2KfgqYKlrnU80crWu2kscHAHw49qyoK3p3TUttsVZQVcsZkqi4OfESQGlu3vA56rDpmwXex+cQurKZ9K4OdGxoOTIQACcjgcetWpEFb0fp6osUVUauSKSWdzeYySMDPiB3krzetN1U95bdrVUxQ1W3a9szctdxjwPdx07lZkQRFlornA+WS6T00rnACNsEYaGdc84BPcpdEQEREBERBG3a801o7Lzlkru1zt7MA9MeJHio/wCudt/NVX6jf4lpa9/qH/U/wqsUVHPX1DYKZm+Q84zjA8V048s3PazurLxd4tWUU2/sqasfsaXuwxpwB39V4+udt/NVX6jf4li0tTG2ee09bGIpgBISeQ5mDyD4dfiq5U2at82fcG0xZSklzRkZDSeDjwSYxbYnt4tA1nbSf5Kq/Ub/ABKxLkY6hdcVPbExzhm2oa46ko7bVupp453PaASWNBHPvWt9c7b+aqv1G/xKv6v/AJ/l/Rb8lo261Vlz3+aRbwz7RJAHs5WufLHzLUXV6uI1ZRGAzimrOyDtpfsbjPh1Xj652381VfqN/iWKDs49Gy074SJW7oXR457Unj38gqr3Cz11tjZJVQ7GP4BDgefA4Vc4xbwtsXSh1RQ11ZHTRR1AfIcAuaAOmfFTa5tpn8YKT9I/sldJWfriZvItm9giIslhERAREQEREBERAREQEREBERARFDasurrRYpp4ziZ+I4j4OPf7hk+5BD6q1m23SPoraGyVLeHyHlsZ8B4n5KDptN6h1EBVV9Q6ON3LTUOOSPU0dB8F40HZ2XO6SVdU3fDTYdh3Ic89M+OME/BdQQc4n8nddEzfTVsMjxyGkFnwPK0qPUN803W+a13aSMZ9qCc54/4Xf+hdUVf1jZWXa0SPawedU7S+JwHJx1b7/nhBJ2q5013oWVdI/LHcEHq094PrW6uV6DurqG+MpnO/AVfoOHg7+ifjx710C6agt1olbHXTPic8Zb+CcQ72EDCCURaltuEF0oWVlMXGKQkNLhg8Ej+5bSD6igpdX2eOp827eQz7+zMfYuBDs4wcgKdQFU9U6yjtb3UdAGzVY4e48tj/AHn1f/imbzeKC2U721dY2CR7CGAek72gDlU60XLSFvcC6KeeYnLqioi3c+IHd8MoLnYKiWrsdHUTv3yyRBznYxkqC8pFNHJY4qgtHaRTAB3fgg5Hy+CstBW0lfTiaimZLF0yw9PUR3KA8of4tH/nM/vQePJx+Lsn/wBh3yarWqdoOqhotJ1FTUvDIo53uc49ww1bTNeWR0uwvnYPy3Rcfdz9yCzosNLVQVkDZ6aVksTujmHIWZARRd01Da7S7ZV1TRL+bYNzvgOnvUZFryySSBrnzxD8p8fH3ZQWdFipqmGrgbNTSslid0cw5BWVARRtzv1stR21lWxj/wA2Mud8Aoj6/WXdj/WcePZ8fNBaUWrbrhT3OjZVUjy+J+QCWkdDg9VtIKhr3+of9T/Cq1Q109BK+Sndte+Mxk94B7x610K72Wmu/Y+cPlb2WdvZkDOcdcg+CjvqXbvz1V+u3+FdOPTMx81nc3vWGzkXS3EPlqZHsgfE+R7RzuwS0HPOMd/ioi63qfzyqjglm7GaMxuilGBHz0ABI6d/rKsUGlKSn7TsaqsZ2jCx+Ht5aeo+ysX1Lt356q/Xb/Ck3iXtTyqMOoXXFXPqZbgf5aq/Xb/CrGq+25vnDMsc91f/AD/L+i35LRo7nUUtO6mimfDHJI17nxnDhjrj/wB7ld7lpqjuVY6pnlna9wAIY4Ace0LV+pdu/PVX67f4Vpn1x8yVFzevcb45KD6SxUOAe2Qgxt3PIZt3Yz6wfcqjW3SoqYH0r55J4e17RrpftdMe7r0VwGlKQUrqYVVZ2Ln7yze3BOMZ+ysX1Lt356q/Xb/Cq53if1Nlqs6Z/GCk/SP7JXSVB0Ol6KgrI6mKWoc+M5Ac5uOmPBTiz9dzV7E5nIIiLJYREQEREBERAREQEREBERAREQFRvKdIRS2+P+i573H2gD95V5VQ8pFI6azQ1LRnsJfS9TXDHzwgeTVrRYqhw+0akg/qtVvXPfJrcWx1FTb3uwZQJI/WRwR8MfBdCQF8X1Y55mU8Ek0rtscbS5x8ABkoOMsb5rqIMj47Grw3Hqfwrr5TQPo2idjkTEZ9yqdggfdtVU52/bn7Z/qAO4/uVt8pn810f/OP7JQSmhfxTo/bJ+25WBV/Qv4p0ftk/bcrAg5XqYBuvpABj8NCf/Fq6DqG6izWearwDIBtjae9x6fv9y5/qf8AH+T/AJ0P7LFYfKYXfRFKB9kz8+3acf3oIDS1lOprhUVtzme+JhBed2DI492e4f5K6TaSsMsBi8yZHxgOY4hw9+fmqTpbSsN/oppn1joXxybNoYDxgEHr7fgpr/RvB/vKT/tD96CBhnn0dql8QkL4GuAeO6SM8g48QD8VbvKEQ7TO5pyDMwg/FR/+jeD/AHlJ/wBofvW5rqHzfSMUO4u7N8bNx78AjKDT0ba4LtpYwVZkMAqnOdGx20PO1uMnrhbd10FbZ6Z30cHU04GW5eXNcfA5yV78nH4uyf8A2HfJqtaDlOj7rPZr62jmJbDNJ2UsZ/ouzgH2g8exXjWF6dZrQXwnFTMeziP5Pi73fMhc/wBSM26xqmw9TUAjH5Rwfmp7ynl3bW4H7G2THty3/JBraO01DeWy3G6OdJHvIawuIMju8k9Vaa3R9jqqd0bKZsD8ejJG4gg/I+9VPTujYL1aY6w1z43Oc5rmCMHBB9vhhSf+jeD/AHlJ/wBofvQQ2mbhUae1K63zvzA+bsZW54znAcPu9yuGs766y2xracgVVQS2M/kgdXfePioqPydQxyNeLlJlpBH4IfvUX5S3uN7pmH7LaYEe0udn5BBl0npRt4jNzurpHxSOOxm45kOeXE9cZVqm0jY5ojH5gxnHDmOII9+Vs6b2HTlu7PG3zdnTxxz9+VJoI+x2ttntzaJkhkYx7i1xGDgnPKkERBH3S8Utq7Lzrf8Ahc7drc9MZ+a0Prfa/wC2/U/zUfr3+of9T/CqvSUs9bO2CmjMkjugC6ceWbntZ3Vl4vTNV26TdsbUO2tLnYjzgePVefrfa/7b9T/Na2k6bzAV0FbCIpwA52/ByzB7+8dVWqi1VggfXMpXtpCSWuOOGk8cdcJPPFth28W7632v+2/U/wA1PrkY6hdcVPXExzi2b1E3DUNDbqp1NUdr2jQCdrcjla31vtf9t+p/mq5q/wDn+X9FvyUfQ22suJeKSAybBlxyAB8Vpnyx8y1W6vV1Gq7cYjLtqOzB2l3Z8Z8F5+t9r/tv1P8ANasDYGaKlifFiRu6NzCPS7XOB784VXrbXW29jH1dO6Nr/skkH3cdFGfPFthbYvNHqW31tVHTQ9r2khwNzMDplTC5tpn8YKT9I/sldJWfriYvItm9giIslhERAREQEREBERAREQEREBERAWCspYq2klpZ27opWlrgs6ION3K312mLw3lzXRu3wzAcPHj+8LoNh1fb7pC1tRKylqgMOY92A4+LSfl1U1X0FLcaY09ZC2aM9zu4+IPcVUK3ycwPeXUVc+IfkSs3feMILfPcKOnjMk9XBGzxdIAqFq7Vjbmz6MtW98TyBJIAcyeDWjrj5/P27ycVAheRcYzIB6DezIBPrOePgq3SzV2mry2R8PZ1EJw5kg4I/cfEIL9onTjrRSuqqtuKycY2/m2+HtPf7k8oVG+p08JYwSaeUPdj8nBB+YUpY7/Q3uAOp5A2YD04XH0m/vHrUm9jZGOZI0OY4Yc0jII8EFC0HqOkpaN1urpmwbXl0T3nDSD1BPdz81ZLnqq026ndJ53FUSY9GOF4eXH3dPeoav8AJ3STzOfR1b6ZpOezczeB7OQfmvVv8nlDBKH1lVJVAc7A3Y0+3kn70FJNbLcNQsrJ+JJqhriPAZGB8MLqWp7SbzZZqVmO2GHxZ/KH7+R71GXLRFFX3B9WKiWAkNDWRgBrdrQBj4KywseyFjJJDI9owXkY3etByrS17fpy6yR1bHiCT0JmY9JhHQ49XK6hR19JXRCSkqIpmHvY7PxHco+9aZtt6O+ojMc+MdtGcO9/cfeq1J5Nju/B3T0f+KDkf+SC3195oLeMT1LO0Jw2Jh3Pce4Bo5UL5QiTpgEjBMzOPDqvNk0NSWusiq5ql9TLEdzBtDWg+OOfmpTUNjbfqVlPJVSQsY7dhgBBPdn4lBC+Turpo7FJC+oibL27jsc8B2MN5wpi8alttqp3vfURyzY9CGNwLnH146D1lVp/k2OfQugx64P/AOltUXk7o4nh1ZWS1AH9FjdgPt5J+SCC0nbqi/ajNxqGkxRy9tI/HBfnIaPf9yt2trM+72gOp27qimO9jR1cO8D5+5TtLSwUVO2ClibFEzo1owFmQcv0VqRlmmko60ltLK7O7H8m7pkjwP8AculU9VT1UYkp545WH+kxwIULetIWy7yOmLXU9Q7rJFxuPrHQqAd5NnbvRug2+uDn9pBb6m9UNPPHT9uyWplcGshjO5xJ8fAesqveUKzSVtHFX07C6SmBEjR1LPH3f3lb2n9H0lkqhVds+oqA0ta5wAa3PUgePvViQc60VqqGghFtuL9kIJMUp6Mz1B9We9dBiqIJou0imjkj67muBHxVdu2h7ZcJHTQF1HK7k9mMsJ/R/dhQ48mzt3N0G3/kc/tILjHdqKevFFTzNnmwXOEZ3BgHeT0HcMdeVvKG07p2msEMjYXulklI3yOAHToB4BTKCoa9/qH/AFP8KrduuE1umfLAQHvjMefDPePuV/vVkivHY9rK+Pst2NuOc4/cov6lUn+1TfALqx6YmPms7m97H207rrbyXVE0krad8T5DFjO7B25zyRg/FRN2vk7amqhhme+nljMfZSR7Oy7sY8cD71OU2lY6USCCunZ2rDG7AHIPVYfqVSn+tz/AKJrEvanlUodQuuKsDRVID/8AKm+AVnVfbc1zhmWOe6v/AJ/l/Rb8lp0F1qKOndTQymFskjXOkaPSAHX+74K5XTTNPc611VJPKxzgBhoGOAtP6lUn+1TfALTPrj5kqLm9bMeySi+kS6ZzBI2V34AgvIZt3bc9M4Pu96qdfd6mqp30ks7qiMS9o2R4wTwR07uqtTdKsbRupRX1Ahc/eW4HXGFg+pVJ/tU3wCrneJf2psqvaZ/GCk/SP7JXSVAW/StPQVsVUyolc6MkgEDB4wp9Z+u5q9iczkERFksIiICIiAiIgIiICIiAiIgIiICIiAiIgKPu1mobxB2dbCHEfZeOHN9hUgiDntV5PayCbtLbXsODlvaZY5vvGf7lKW2x6oa5ray+9nEOuz8I8+9w/erciDxGzs42s3OdtGNzjkn2r2iICIiAiIgIiICIiAiIgIiICIiAiIgIiICIiAiIgIiICIiAiIgIiICIiAiIgIiICIiAiIgIiICIiAiIgIiICIiAiIgIiICIiAiIgIiICIiAiIgIiICIiAiIgIiICIiAiIgIiICIiAiIgIiICIiAiIgIiIP/2Q=="/>
            <p:cNvSpPr>
              <a:spLocks noChangeAspect="1" noChangeArrowheads="1"/>
            </p:cNvSpPr>
            <p:nvPr/>
          </p:nvSpPr>
          <p:spPr bwMode="auto">
            <a:xfrm>
              <a:off x="-12341225" y="-69030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46" name="Image 4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7582" y="246630"/>
              <a:ext cx="547799" cy="545131"/>
            </a:xfrm>
            <a:prstGeom prst="rect">
              <a:avLst/>
            </a:prstGeom>
            <a:noFill/>
            <a:ln>
              <a:noFill/>
            </a:ln>
          </p:spPr>
        </p:pic>
        <p:sp>
          <p:nvSpPr>
            <p:cNvPr id="47" name="Rectangle à coins arrondis 46"/>
            <p:cNvSpPr/>
            <p:nvPr/>
          </p:nvSpPr>
          <p:spPr>
            <a:xfrm rot="18817772">
              <a:off x="-12367842" y="-387522"/>
              <a:ext cx="1462624" cy="1461600"/>
            </a:xfrm>
            <a:prstGeom prst="roundRect">
              <a:avLst>
                <a:gd name="adj" fmla="val 5944"/>
              </a:avLst>
            </a:prstGeom>
            <a:solidFill>
              <a:srgbClr val="B7D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Rectangle à coins arrondis 47"/>
            <p:cNvSpPr/>
            <p:nvPr/>
          </p:nvSpPr>
          <p:spPr>
            <a:xfrm rot="18817772">
              <a:off x="-11063777" y="-857858"/>
              <a:ext cx="1155175" cy="1155600"/>
            </a:xfrm>
            <a:prstGeom prst="roundRect">
              <a:avLst>
                <a:gd name="adj" fmla="val 5944"/>
              </a:avLst>
            </a:prstGeom>
            <a:solidFill>
              <a:srgbClr val="7D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Rectangle à coins arrondis 48"/>
            <p:cNvSpPr/>
            <p:nvPr/>
          </p:nvSpPr>
          <p:spPr>
            <a:xfrm rot="18817772">
              <a:off x="-9542112" y="-1020341"/>
              <a:ext cx="810000" cy="810848"/>
            </a:xfrm>
            <a:prstGeom prst="roundRect">
              <a:avLst>
                <a:gd name="adj" fmla="val 5944"/>
              </a:avLst>
            </a:prstGeom>
            <a:solidFill>
              <a:srgbClr val="645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Rectangle à coins arrondis 49"/>
            <p:cNvSpPr/>
            <p:nvPr/>
          </p:nvSpPr>
          <p:spPr>
            <a:xfrm rot="18817772">
              <a:off x="-11514294" y="-803409"/>
              <a:ext cx="810000" cy="810848"/>
            </a:xfrm>
            <a:prstGeom prst="roundRect">
              <a:avLst>
                <a:gd name="adj" fmla="val 5944"/>
              </a:avLst>
            </a:prstGeom>
            <a:solidFill>
              <a:srgbClr val="E1DFDA">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Rectangle à coins arrondis 50"/>
            <p:cNvSpPr/>
            <p:nvPr/>
          </p:nvSpPr>
          <p:spPr>
            <a:xfrm rot="18817772">
              <a:off x="-12839621" y="-285774"/>
              <a:ext cx="810000" cy="810848"/>
            </a:xfrm>
            <a:prstGeom prst="roundRect">
              <a:avLst>
                <a:gd name="adj" fmla="val 5944"/>
              </a:avLst>
            </a:prstGeom>
            <a:solidFill>
              <a:srgbClr val="645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Rectangle à coins arrondis 51"/>
            <p:cNvSpPr/>
            <p:nvPr/>
          </p:nvSpPr>
          <p:spPr>
            <a:xfrm rot="18817772">
              <a:off x="-9420680" y="-59298"/>
              <a:ext cx="607711" cy="615650"/>
            </a:xfrm>
            <a:prstGeom prst="roundRect">
              <a:avLst>
                <a:gd name="adj" fmla="val 5944"/>
              </a:avLst>
            </a:prstGeom>
            <a:solidFill>
              <a:srgbClr val="B8E3E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Rectangle à coins arrondis 52"/>
            <p:cNvSpPr/>
            <p:nvPr/>
          </p:nvSpPr>
          <p:spPr>
            <a:xfrm rot="18817772">
              <a:off x="-9781055" y="35103"/>
              <a:ext cx="381600" cy="381801"/>
            </a:xfrm>
            <a:prstGeom prst="roundRect">
              <a:avLst>
                <a:gd name="adj" fmla="val 5944"/>
              </a:avLst>
            </a:prstGeom>
            <a:solidFill>
              <a:srgbClr val="64518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Rectangle à coins arrondis 53"/>
            <p:cNvSpPr/>
            <p:nvPr/>
          </p:nvSpPr>
          <p:spPr>
            <a:xfrm rot="18817772">
              <a:off x="-8821085" y="-423598"/>
              <a:ext cx="615600" cy="615650"/>
            </a:xfrm>
            <a:prstGeom prst="roundRect">
              <a:avLst>
                <a:gd name="adj" fmla="val 5944"/>
              </a:avLst>
            </a:prstGeom>
            <a:solidFill>
              <a:srgbClr val="B0BF3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Rectangle à coins arrondis 54"/>
            <p:cNvSpPr/>
            <p:nvPr/>
          </p:nvSpPr>
          <p:spPr>
            <a:xfrm rot="18817772">
              <a:off x="-8485184" y="301334"/>
              <a:ext cx="381600" cy="381801"/>
            </a:xfrm>
            <a:prstGeom prst="roundRect">
              <a:avLst>
                <a:gd name="adj" fmla="val 5944"/>
              </a:avLst>
            </a:prstGeom>
            <a:solidFill>
              <a:srgbClr val="E35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Rectangle à coins arrondis 55"/>
            <p:cNvSpPr/>
            <p:nvPr/>
          </p:nvSpPr>
          <p:spPr>
            <a:xfrm rot="18817772">
              <a:off x="-10515336" y="649782"/>
              <a:ext cx="174241" cy="180000"/>
            </a:xfrm>
            <a:prstGeom prst="roundRect">
              <a:avLst>
                <a:gd name="adj" fmla="val 5944"/>
              </a:avLst>
            </a:prstGeom>
            <a:solidFill>
              <a:srgbClr val="E35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Rectangle à coins arrondis 56"/>
            <p:cNvSpPr/>
            <p:nvPr/>
          </p:nvSpPr>
          <p:spPr>
            <a:xfrm rot="18817772">
              <a:off x="-10434657" y="812074"/>
              <a:ext cx="468000" cy="468000"/>
            </a:xfrm>
            <a:prstGeom prst="roundRect">
              <a:avLst>
                <a:gd name="adj" fmla="val 5944"/>
              </a:avLst>
            </a:prstGeom>
            <a:solidFill>
              <a:srgbClr val="B8E3E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Rectangle à coins arrondis 57"/>
            <p:cNvSpPr/>
            <p:nvPr/>
          </p:nvSpPr>
          <p:spPr>
            <a:xfrm rot="18817772">
              <a:off x="-10929792" y="892622"/>
              <a:ext cx="288000" cy="288000"/>
            </a:xfrm>
            <a:prstGeom prst="roundRect">
              <a:avLst>
                <a:gd name="adj" fmla="val 5944"/>
              </a:avLst>
            </a:prstGeom>
            <a:solidFill>
              <a:srgbClr val="645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Rectangle à coins arrondis 58"/>
            <p:cNvSpPr/>
            <p:nvPr/>
          </p:nvSpPr>
          <p:spPr>
            <a:xfrm rot="18817772">
              <a:off x="-11253426" y="325301"/>
              <a:ext cx="612000" cy="612000"/>
            </a:xfrm>
            <a:prstGeom prst="roundRect">
              <a:avLst>
                <a:gd name="adj" fmla="val 5944"/>
              </a:avLst>
            </a:prstGeom>
            <a:solidFill>
              <a:srgbClr val="E1DFDA">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Rectangle à coins arrondis 59"/>
            <p:cNvSpPr/>
            <p:nvPr/>
          </p:nvSpPr>
          <p:spPr>
            <a:xfrm rot="18817772">
              <a:off x="-9979020" y="-383466"/>
              <a:ext cx="504000" cy="504000"/>
            </a:xfrm>
            <a:prstGeom prst="roundRect">
              <a:avLst>
                <a:gd name="adj" fmla="val 5561"/>
              </a:avLst>
            </a:prstGeom>
            <a:noFill/>
            <a:ln>
              <a:solidFill>
                <a:srgbClr val="CAD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61" name="Image 60"/>
          <p:cNvPicPr>
            <a:picLocks noChangeAspect="1"/>
          </p:cNvPicPr>
          <p:nvPr userDrawn="1"/>
        </p:nvPicPr>
        <p:blipFill rotWithShape="1">
          <a:blip r:embed="rId3"/>
          <a:srcRect l="2784" t="9402"/>
          <a:stretch/>
        </p:blipFill>
        <p:spPr>
          <a:xfrm>
            <a:off x="-9526" y="-9525"/>
            <a:ext cx="4824437" cy="2607028"/>
          </a:xfrm>
          <a:prstGeom prst="rect">
            <a:avLst/>
          </a:prstGeom>
        </p:spPr>
      </p:pic>
    </p:spTree>
    <p:extLst>
      <p:ext uri="{BB962C8B-B14F-4D97-AF65-F5344CB8AC3E}">
        <p14:creationId xmlns:p14="http://schemas.microsoft.com/office/powerpoint/2010/main" val="281734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6540" y="1825625"/>
            <a:ext cx="7228810" cy="435133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Title Placeholder 1"/>
          <p:cNvSpPr>
            <a:spLocks noGrp="1"/>
          </p:cNvSpPr>
          <p:nvPr>
            <p:ph type="title"/>
          </p:nvPr>
        </p:nvSpPr>
        <p:spPr>
          <a:xfrm>
            <a:off x="1286540" y="365126"/>
            <a:ext cx="7228810" cy="1325563"/>
          </a:xfrm>
          <a:prstGeom prst="rect">
            <a:avLst/>
          </a:prstGeom>
        </p:spPr>
        <p:txBody>
          <a:bodyPr vert="horz" lIns="91440" tIns="45720" rIns="91440" bIns="45720" rtlCol="0" anchor="ctr">
            <a:normAutofit/>
          </a:bodyPr>
          <a:lstStyle>
            <a:lvl1pPr>
              <a:defRPr>
                <a:solidFill>
                  <a:schemeClr val="accent5">
                    <a:lumMod val="90000"/>
                    <a:lumOff val="10000"/>
                  </a:schemeClr>
                </a:solidFill>
                <a:latin typeface="Arial" panose="020B0604020202020204" pitchFamily="34" charset="0"/>
                <a:cs typeface="Arial" panose="020B0604020202020204"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68567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335844" y="365126"/>
            <a:ext cx="7179506" cy="1325563"/>
          </a:xfrm>
          <a:prstGeom prst="rect">
            <a:avLst/>
          </a:prstGeom>
        </p:spPr>
        <p:txBody>
          <a:bodyPr/>
          <a:lstStyle>
            <a:lvl1pPr>
              <a:defRPr b="0">
                <a:solidFill>
                  <a:schemeClr val="accent5">
                    <a:lumMod val="90000"/>
                    <a:lumOff val="10000"/>
                  </a:schemeClr>
                </a:solidFill>
                <a:latin typeface="Arial" panose="020B0604020202020204" pitchFamily="34" charset="0"/>
                <a:ea typeface="Arial Unicode MS" panose="020B0604020202020204" pitchFamily="34" charset="-128"/>
                <a:cs typeface="Arial" panose="020B0604020202020204"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1005014" y="1825625"/>
            <a:ext cx="7510336" cy="435133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37518823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944832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73516" y="365126"/>
            <a:ext cx="7341833" cy="1325563"/>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868312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865369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3516" y="365126"/>
            <a:ext cx="7341833" cy="1325563"/>
          </a:xfrm>
          <a:prstGeom prst="rect">
            <a:avLst/>
          </a:prstGeom>
        </p:spPr>
        <p:txBody>
          <a:bodyPr/>
          <a:lstStyle/>
          <a:p>
            <a:r>
              <a:rPr lang="fr-FR" smtClean="0"/>
              <a:t>Modifiez le style du titre</a:t>
            </a:r>
            <a:endParaRPr lang="en-US" dirty="0"/>
          </a:p>
        </p:txBody>
      </p:sp>
    </p:spTree>
    <p:extLst>
      <p:ext uri="{BB962C8B-B14F-4D97-AF65-F5344CB8AC3E}">
        <p14:creationId xmlns:p14="http://schemas.microsoft.com/office/powerpoint/2010/main" val="367040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35780" y="365126"/>
            <a:ext cx="7379569" cy="1325563"/>
          </a:xfrm>
        </p:spPr>
        <p:txBody>
          <a:bodyPr/>
          <a:lstStyle>
            <a:lvl1pPr>
              <a:defRPr b="0">
                <a:solidFill>
                  <a:schemeClr val="accent5">
                    <a:lumMod val="90000"/>
                    <a:lumOff val="10000"/>
                  </a:schemeClr>
                </a:solidFill>
                <a:latin typeface="Arial" panose="020B0604020202020204" pitchFamily="34" charset="0"/>
                <a:ea typeface="Arial Unicode MS" panose="020B0604020202020204" pitchFamily="34" charset="-128"/>
                <a:cs typeface="Arial" panose="020B0604020202020204"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1135780" y="1825625"/>
            <a:ext cx="737957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Slide Number Placeholder 5"/>
          <p:cNvSpPr>
            <a:spLocks noGrp="1"/>
          </p:cNvSpPr>
          <p:nvPr>
            <p:ph type="sldNum" sz="quarter" idx="4"/>
          </p:nvPr>
        </p:nvSpPr>
        <p:spPr>
          <a:xfrm>
            <a:off x="308180" y="6311899"/>
            <a:ext cx="3295099" cy="365125"/>
          </a:xfrm>
          <a:prstGeom prst="rect">
            <a:avLst/>
          </a:prstGeom>
        </p:spPr>
        <p:txBody>
          <a:bodyPr vert="horz" lIns="91440" tIns="45720" rIns="91440" bIns="45720" rtlCol="0" anchor="ctr"/>
          <a:lstStyle>
            <a:lvl1pPr algn="l">
              <a:defRPr sz="1200">
                <a:solidFill>
                  <a:schemeClr val="tx1"/>
                </a:solidFill>
              </a:defRPr>
            </a:lvl1pPr>
          </a:lstStyle>
          <a:p>
            <a:r>
              <a:rPr lang="fr-CA" dirty="0" smtClean="0"/>
              <a:t>Direction de santé publique de la Montérégie</a:t>
            </a:r>
            <a:endParaRPr lang="fr-CA" dirty="0"/>
          </a:p>
        </p:txBody>
      </p:sp>
      <p:sp>
        <p:nvSpPr>
          <p:cNvPr id="4" name="Rectangle 3"/>
          <p:cNvSpPr/>
          <p:nvPr userDrawn="1"/>
        </p:nvSpPr>
        <p:spPr>
          <a:xfrm>
            <a:off x="7487216" y="6074875"/>
            <a:ext cx="1656784" cy="783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682" y="6254965"/>
            <a:ext cx="1597950" cy="482400"/>
          </a:xfrm>
          <a:prstGeom prst="rect">
            <a:avLst/>
          </a:prstGeom>
        </p:spPr>
      </p:pic>
    </p:spTree>
    <p:extLst>
      <p:ext uri="{BB962C8B-B14F-4D97-AF65-F5344CB8AC3E}">
        <p14:creationId xmlns:p14="http://schemas.microsoft.com/office/powerpoint/2010/main" val="20553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503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98704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211331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73516" y="365126"/>
            <a:ext cx="7341833" cy="1325563"/>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145213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89065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335844" y="365126"/>
            <a:ext cx="7179506" cy="1325563"/>
          </a:xfrm>
        </p:spPr>
        <p:txBody>
          <a:bodyPr/>
          <a:lstStyle>
            <a:lvl1pPr>
              <a:defRPr b="0">
                <a:solidFill>
                  <a:schemeClr val="accent5">
                    <a:lumMod val="90000"/>
                    <a:lumOff val="10000"/>
                  </a:schemeClr>
                </a:solidFill>
                <a:latin typeface="Arial" panose="020B0604020202020204" pitchFamily="34" charset="0"/>
                <a:ea typeface="Arial Unicode MS" panose="020B0604020202020204" pitchFamily="34" charset="-128"/>
                <a:cs typeface="Arial" panose="020B0604020202020204"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1005014" y="1825625"/>
            <a:ext cx="7510336"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47771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Slide Number Placeholder 5"/>
          <p:cNvSpPr>
            <a:spLocks noGrp="1"/>
          </p:cNvSpPr>
          <p:nvPr>
            <p:ph type="sldNum" sz="quarter" idx="4"/>
          </p:nvPr>
        </p:nvSpPr>
        <p:spPr>
          <a:xfrm>
            <a:off x="308180" y="6311899"/>
            <a:ext cx="3295099" cy="365125"/>
          </a:xfrm>
          <a:prstGeom prst="rect">
            <a:avLst/>
          </a:prstGeom>
        </p:spPr>
        <p:txBody>
          <a:bodyPr vert="horz" lIns="91440" tIns="45720" rIns="91440" bIns="45720" rtlCol="0" anchor="ctr"/>
          <a:lstStyle>
            <a:lvl1pPr algn="l">
              <a:defRPr sz="1200">
                <a:solidFill>
                  <a:schemeClr val="tx1"/>
                </a:solidFill>
              </a:defRPr>
            </a:lvl1pPr>
          </a:lstStyle>
          <a:p>
            <a:r>
              <a:rPr lang="fr-CA" dirty="0" smtClean="0"/>
              <a:t>Direction de santé publique de la Montérégie</a:t>
            </a:r>
            <a:endParaRPr lang="fr-CA" dirty="0"/>
          </a:p>
        </p:txBody>
      </p:sp>
    </p:spTree>
    <p:extLst>
      <p:ext uri="{BB962C8B-B14F-4D97-AF65-F5344CB8AC3E}">
        <p14:creationId xmlns:p14="http://schemas.microsoft.com/office/powerpoint/2010/main" val="13353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89187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45524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394327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03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Tree>
    <p:extLst>
      <p:ext uri="{BB962C8B-B14F-4D97-AF65-F5344CB8AC3E}">
        <p14:creationId xmlns:p14="http://schemas.microsoft.com/office/powerpoint/2010/main" val="264777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9460" y="365126"/>
            <a:ext cx="751589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999460" y="1825625"/>
            <a:ext cx="751589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7" name="Image 6"/>
          <p:cNvPicPr>
            <a:picLocks noChangeAspect="1"/>
          </p:cNvPicPr>
          <p:nvPr userDrawn="1"/>
        </p:nvPicPr>
        <p:blipFill rotWithShape="1">
          <a:blip r:embed="rId14">
            <a:extLst>
              <a:ext uri="{28A0092B-C50C-407E-A947-70E740481C1C}">
                <a14:useLocalDpi xmlns:a14="http://schemas.microsoft.com/office/drawing/2010/main" val="0"/>
              </a:ext>
            </a:extLst>
          </a:blip>
          <a:srcRect l="5320"/>
          <a:stretch/>
        </p:blipFill>
        <p:spPr>
          <a:xfrm>
            <a:off x="-8709" y="-102823"/>
            <a:ext cx="1264108" cy="1133954"/>
          </a:xfrm>
          <a:prstGeom prst="rect">
            <a:avLst/>
          </a:prstGeom>
        </p:spPr>
      </p:pic>
      <p:pic>
        <p:nvPicPr>
          <p:cNvPr id="9" name="Imag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96682" y="6254965"/>
            <a:ext cx="1597950" cy="482400"/>
          </a:xfrm>
          <a:prstGeom prst="rect">
            <a:avLst/>
          </a:prstGeom>
        </p:spPr>
      </p:pic>
      <p:sp>
        <p:nvSpPr>
          <p:cNvPr id="4" name="ZoneTexte 3"/>
          <p:cNvSpPr txBox="1"/>
          <p:nvPr userDrawn="1"/>
        </p:nvSpPr>
        <p:spPr>
          <a:xfrm>
            <a:off x="307824" y="6357665"/>
            <a:ext cx="31687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Direction de santé publique de la Montérégie</a:t>
            </a:r>
          </a:p>
        </p:txBody>
      </p:sp>
    </p:spTree>
    <p:extLst>
      <p:ext uri="{BB962C8B-B14F-4D97-AF65-F5344CB8AC3E}">
        <p14:creationId xmlns:p14="http://schemas.microsoft.com/office/powerpoint/2010/main" val="292227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accent5">
              <a:lumMod val="90000"/>
              <a:lumOff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4454" y="1825625"/>
            <a:ext cx="7320896"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grpSp>
        <p:nvGrpSpPr>
          <p:cNvPr id="9" name="Groupe 8"/>
          <p:cNvGrpSpPr/>
          <p:nvPr userDrawn="1"/>
        </p:nvGrpSpPr>
        <p:grpSpPr>
          <a:xfrm>
            <a:off x="136042" y="113456"/>
            <a:ext cx="1088073" cy="1121612"/>
            <a:chOff x="136042" y="113456"/>
            <a:chExt cx="1088073" cy="1121612"/>
          </a:xfrm>
        </p:grpSpPr>
        <p:sp>
          <p:nvSpPr>
            <p:cNvPr id="10" name="Rectangle à coins arrondis 9"/>
            <p:cNvSpPr/>
            <p:nvPr/>
          </p:nvSpPr>
          <p:spPr>
            <a:xfrm rot="18817772">
              <a:off x="136042" y="515068"/>
              <a:ext cx="720000" cy="720000"/>
            </a:xfrm>
            <a:prstGeom prst="roundRect">
              <a:avLst>
                <a:gd name="adj" fmla="val 5944"/>
              </a:avLst>
            </a:prstGeom>
            <a:solidFill>
              <a:srgbClr val="E1DFDA">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10"/>
            <p:cNvSpPr/>
            <p:nvPr/>
          </p:nvSpPr>
          <p:spPr>
            <a:xfrm rot="18817772">
              <a:off x="282962" y="113431"/>
              <a:ext cx="615600" cy="615650"/>
            </a:xfrm>
            <a:prstGeom prst="roundRect">
              <a:avLst>
                <a:gd name="adj" fmla="val 5944"/>
              </a:avLst>
            </a:prstGeom>
            <a:solidFill>
              <a:srgbClr val="089AAD">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à coins arrondis 11"/>
            <p:cNvSpPr/>
            <p:nvPr/>
          </p:nvSpPr>
          <p:spPr>
            <a:xfrm rot="18817772">
              <a:off x="684115" y="370320"/>
              <a:ext cx="540000" cy="540000"/>
            </a:xfrm>
            <a:prstGeom prst="roundRect">
              <a:avLst>
                <a:gd name="adj" fmla="val 5561"/>
              </a:avLst>
            </a:prstGeom>
            <a:noFill/>
            <a:ln>
              <a:solidFill>
                <a:srgbClr val="089AAD">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5" name="Title Placeholder 1"/>
          <p:cNvSpPr>
            <a:spLocks noGrp="1"/>
          </p:cNvSpPr>
          <p:nvPr>
            <p:ph type="title"/>
          </p:nvPr>
        </p:nvSpPr>
        <p:spPr>
          <a:xfrm>
            <a:off x="1194454" y="365126"/>
            <a:ext cx="7320896"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14" name="ZoneTexte 13"/>
          <p:cNvSpPr txBox="1"/>
          <p:nvPr userDrawn="1"/>
        </p:nvSpPr>
        <p:spPr>
          <a:xfrm>
            <a:off x="496042" y="6393879"/>
            <a:ext cx="31687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Direction de santé publique de la Montérégie</a:t>
            </a:r>
          </a:p>
        </p:txBody>
      </p:sp>
      <p:pic>
        <p:nvPicPr>
          <p:cNvPr id="16" name="Imag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6682" y="6254965"/>
            <a:ext cx="1597950" cy="482400"/>
          </a:xfrm>
          <a:prstGeom prst="rect">
            <a:avLst/>
          </a:prstGeom>
        </p:spPr>
      </p:pic>
    </p:spTree>
    <p:extLst>
      <p:ext uri="{BB962C8B-B14F-4D97-AF65-F5344CB8AC3E}">
        <p14:creationId xmlns:p14="http://schemas.microsoft.com/office/powerpoint/2010/main" val="2036627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90000"/>
              <a:lumOff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s://publications.msss.gouv.qc.ca/msss/document-00345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s.msss.gouv.qc.ca/msss/document-00333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Julie.halle.cisssmc16@ssss.gouv.qc.ca"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ndationolo.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quebec.ca/famille-et-soutien-aux-personnes/grossesse-et-parentalite/service-ma-grosses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08741" y="4532249"/>
            <a:ext cx="8615803" cy="1713103"/>
          </a:xfrm>
        </p:spPr>
        <p:txBody>
          <a:bodyPr>
            <a:normAutofit/>
          </a:bodyPr>
          <a:lstStyle/>
          <a:p>
            <a:pPr marL="0" indent="0" algn="l">
              <a:buNone/>
            </a:pPr>
            <a:r>
              <a:rPr lang="fr-CA" sz="2200" b="1" dirty="0">
                <a:solidFill>
                  <a:schemeClr val="accent3">
                    <a:lumMod val="75000"/>
                  </a:schemeClr>
                </a:solidFill>
              </a:rPr>
              <a:t>Présentation de la plate-forme </a:t>
            </a:r>
            <a:r>
              <a:rPr lang="fr-CA" sz="2200" b="1" dirty="0" smtClean="0">
                <a:solidFill>
                  <a:schemeClr val="accent3">
                    <a:lumMod val="75000"/>
                  </a:schemeClr>
                </a:solidFill>
              </a:rPr>
              <a:t>web Ma grossesse</a:t>
            </a:r>
            <a:endParaRPr lang="fr-CA" sz="2200" b="1" dirty="0">
              <a:solidFill>
                <a:schemeClr val="accent3">
                  <a:lumMod val="75000"/>
                </a:schemeClr>
              </a:solidFill>
            </a:endParaRPr>
          </a:p>
          <a:p>
            <a:pPr marL="0" indent="0" algn="l">
              <a:buNone/>
            </a:pPr>
            <a:r>
              <a:rPr lang="fr-CA" sz="2000" dirty="0"/>
              <a:t>p</a:t>
            </a:r>
            <a:r>
              <a:rPr lang="fr-CA" sz="2000" dirty="0" smtClean="0"/>
              <a:t>ar Julie Hallé, répondante régionale pour les programmes SIPPE, </a:t>
            </a:r>
            <a:r>
              <a:rPr lang="fr-CA" sz="2000" dirty="0" err="1" smtClean="0"/>
              <a:t>Olo</a:t>
            </a:r>
            <a:endParaRPr lang="fr-CA" sz="2000" dirty="0" smtClean="0"/>
          </a:p>
          <a:p>
            <a:pPr marL="0" indent="0" algn="l">
              <a:buNone/>
            </a:pPr>
            <a:r>
              <a:rPr lang="fr-CA" sz="2000" dirty="0" smtClean="0"/>
              <a:t>et Avis de grossesse</a:t>
            </a:r>
          </a:p>
          <a:p>
            <a:pPr marL="0" indent="0" algn="l">
              <a:buNone/>
            </a:pPr>
            <a:r>
              <a:rPr lang="fr-CA" sz="2000" dirty="0"/>
              <a:t>2023-01-17</a:t>
            </a:r>
          </a:p>
          <a:p>
            <a:pPr algn="l"/>
            <a:endParaRPr lang="fr-CA" sz="2000" dirty="0"/>
          </a:p>
        </p:txBody>
      </p:sp>
      <p:pic>
        <p:nvPicPr>
          <p:cNvPr id="4" name="Image 3"/>
          <p:cNvPicPr>
            <a:picLocks noChangeAspect="1"/>
          </p:cNvPicPr>
          <p:nvPr/>
        </p:nvPicPr>
        <p:blipFill>
          <a:blip r:embed="rId3"/>
          <a:stretch>
            <a:fillRect/>
          </a:stretch>
        </p:blipFill>
        <p:spPr>
          <a:xfrm>
            <a:off x="171581" y="1541069"/>
            <a:ext cx="8835259" cy="2741977"/>
          </a:xfrm>
          <a:prstGeom prst="rect">
            <a:avLst/>
          </a:prstGeom>
        </p:spPr>
      </p:pic>
    </p:spTree>
    <p:extLst>
      <p:ext uri="{BB962C8B-B14F-4D97-AF65-F5344CB8AC3E}">
        <p14:creationId xmlns:p14="http://schemas.microsoft.com/office/powerpoint/2010/main" val="272832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srcRect b="15109"/>
          <a:stretch/>
        </p:blipFill>
        <p:spPr>
          <a:xfrm>
            <a:off x="1016392" y="1"/>
            <a:ext cx="7419975" cy="6816436"/>
          </a:xfrm>
          <a:prstGeom prst="rect">
            <a:avLst/>
          </a:prstGeom>
        </p:spPr>
      </p:pic>
    </p:spTree>
    <p:extLst>
      <p:ext uri="{BB962C8B-B14F-4D97-AF65-F5344CB8AC3E}">
        <p14:creationId xmlns:p14="http://schemas.microsoft.com/office/powerpoint/2010/main" val="66000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1287" t="19949"/>
          <a:stretch/>
        </p:blipFill>
        <p:spPr>
          <a:xfrm>
            <a:off x="1655061" y="130629"/>
            <a:ext cx="7287800" cy="6054806"/>
          </a:xfrm>
          <a:prstGeom prst="rect">
            <a:avLst/>
          </a:prstGeom>
        </p:spPr>
      </p:pic>
    </p:spTree>
    <p:extLst>
      <p:ext uri="{BB962C8B-B14F-4D97-AF65-F5344CB8AC3E}">
        <p14:creationId xmlns:p14="http://schemas.microsoft.com/office/powerpoint/2010/main" val="3993390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12716" b="6226"/>
          <a:stretch/>
        </p:blipFill>
        <p:spPr>
          <a:xfrm>
            <a:off x="2114468" y="143940"/>
            <a:ext cx="5333340" cy="6526033"/>
          </a:xfrm>
          <a:prstGeom prst="rect">
            <a:avLst/>
          </a:prstGeom>
        </p:spPr>
      </p:pic>
      <p:sp>
        <p:nvSpPr>
          <p:cNvPr id="2" name="Rectangle 1"/>
          <p:cNvSpPr/>
          <p:nvPr/>
        </p:nvSpPr>
        <p:spPr>
          <a:xfrm>
            <a:off x="346364" y="6296891"/>
            <a:ext cx="1768104"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9896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5077101" y="0"/>
            <a:ext cx="3984603" cy="6829560"/>
          </a:xfrm>
          <a:prstGeom prst="rect">
            <a:avLst/>
          </a:prstGeom>
        </p:spPr>
      </p:pic>
      <p:sp>
        <p:nvSpPr>
          <p:cNvPr id="7" name="Rectangle 6"/>
          <p:cNvSpPr/>
          <p:nvPr/>
        </p:nvSpPr>
        <p:spPr>
          <a:xfrm>
            <a:off x="539616" y="1178156"/>
            <a:ext cx="6097421" cy="2123658"/>
          </a:xfrm>
          <a:prstGeom prst="rect">
            <a:avLst/>
          </a:prstGeom>
        </p:spPr>
        <p:txBody>
          <a:bodyPr wrap="square">
            <a:spAutoFit/>
          </a:bodyPr>
          <a:lstStyle/>
          <a:p>
            <a:r>
              <a:rPr lang="fr-CA" sz="2200" dirty="0" smtClean="0">
                <a:solidFill>
                  <a:srgbClr val="000000"/>
                </a:solidFill>
              </a:rPr>
              <a:t>Affichette </a:t>
            </a:r>
            <a:r>
              <a:rPr lang="fr-CA" sz="2200" dirty="0">
                <a:solidFill>
                  <a:srgbClr val="000000"/>
                </a:solidFill>
              </a:rPr>
              <a:t>de </a:t>
            </a:r>
            <a:r>
              <a:rPr lang="fr-CA" sz="2200" dirty="0" smtClean="0">
                <a:solidFill>
                  <a:srgbClr val="000000"/>
                </a:solidFill>
              </a:rPr>
              <a:t>tablette </a:t>
            </a:r>
            <a:r>
              <a:rPr lang="fr-CA" sz="2200" dirty="0">
                <a:solidFill>
                  <a:srgbClr val="000000"/>
                </a:solidFill>
              </a:rPr>
              <a:t>à apposer près des </a:t>
            </a:r>
            <a:r>
              <a:rPr lang="fr-CA" sz="2200" b="1" dirty="0">
                <a:solidFill>
                  <a:schemeClr val="accent3">
                    <a:lumMod val="75000"/>
                  </a:schemeClr>
                </a:solidFill>
              </a:rPr>
              <a:t>tests et des vitamines de grossesse </a:t>
            </a:r>
            <a:r>
              <a:rPr lang="fr-CA" sz="2200" dirty="0">
                <a:solidFill>
                  <a:srgbClr val="000000"/>
                </a:solidFill>
              </a:rPr>
              <a:t>visant à promouvoir l’inscription au Service Ma Grossesse. </a:t>
            </a:r>
            <a:endParaRPr lang="fr-CA" sz="2200" dirty="0" smtClean="0">
              <a:solidFill>
                <a:srgbClr val="000000"/>
              </a:solidFill>
            </a:endParaRPr>
          </a:p>
          <a:p>
            <a:endParaRPr lang="fr-CA" sz="2200" dirty="0">
              <a:solidFill>
                <a:srgbClr val="000000"/>
              </a:solidFill>
            </a:endParaRPr>
          </a:p>
          <a:p>
            <a:r>
              <a:rPr lang="fr-CA" sz="2200" dirty="0" smtClean="0">
                <a:solidFill>
                  <a:srgbClr val="000000"/>
                </a:solidFill>
              </a:rPr>
              <a:t>L’affichette </a:t>
            </a:r>
            <a:r>
              <a:rPr lang="fr-CA" sz="2200" dirty="0">
                <a:solidFill>
                  <a:srgbClr val="000000"/>
                </a:solidFill>
              </a:rPr>
              <a:t>est destinée exclusivement aux pharmacies du Québec.</a:t>
            </a:r>
            <a:endParaRPr lang="fr-CA" sz="2200" b="0" i="0" dirty="0">
              <a:solidFill>
                <a:srgbClr val="000000"/>
              </a:solidFill>
              <a:effectLst/>
            </a:endParaRPr>
          </a:p>
        </p:txBody>
      </p:sp>
      <p:sp>
        <p:nvSpPr>
          <p:cNvPr id="8" name="Rectangle 7"/>
          <p:cNvSpPr/>
          <p:nvPr/>
        </p:nvSpPr>
        <p:spPr>
          <a:xfrm>
            <a:off x="346363" y="6296891"/>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Photo libre de droit de Pharmacien Tenant La Tablette Informatique En  Pharmacie Pharmacie banque d'images et plus d'images libres de droit de  Pharmacie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16" y="3751423"/>
            <a:ext cx="4148848" cy="2763182"/>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title"/>
          </p:nvPr>
        </p:nvSpPr>
        <p:spPr>
          <a:xfrm>
            <a:off x="1300906" y="221946"/>
            <a:ext cx="5694788" cy="506601"/>
          </a:xfrm>
          <a:solidFill>
            <a:srgbClr val="FFFFFF"/>
          </a:solidFill>
        </p:spPr>
        <p:txBody>
          <a:bodyPr>
            <a:normAutofit fontScale="90000"/>
          </a:bodyPr>
          <a:lstStyle/>
          <a:p>
            <a:r>
              <a:rPr lang="fr-CA" sz="3200" dirty="0" smtClean="0">
                <a:solidFill>
                  <a:schemeClr val="accent3">
                    <a:lumMod val="75000"/>
                  </a:schemeClr>
                </a:solidFill>
                <a:latin typeface="+mn-lt"/>
              </a:rPr>
              <a:t>Soutien souhaité des pharmacies </a:t>
            </a:r>
            <a:endParaRPr lang="fr-CA" sz="3200" dirty="0">
              <a:solidFill>
                <a:schemeClr val="accent3">
                  <a:lumMod val="75000"/>
                </a:schemeClr>
              </a:solidFill>
              <a:latin typeface="+mn-lt"/>
            </a:endParaRPr>
          </a:p>
        </p:txBody>
      </p:sp>
    </p:spTree>
    <p:extLst>
      <p:ext uri="{BB962C8B-B14F-4D97-AF65-F5344CB8AC3E}">
        <p14:creationId xmlns:p14="http://schemas.microsoft.com/office/powerpoint/2010/main" val="2221359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3" y="6296891"/>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p:nvSpPr>
        <p:spPr>
          <a:xfrm>
            <a:off x="5739392" y="6286994"/>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a:xfrm>
            <a:off x="1755917" y="433482"/>
            <a:ext cx="5632165" cy="306757"/>
          </a:xfrm>
        </p:spPr>
        <p:txBody>
          <a:bodyPr>
            <a:normAutofit fontScale="90000"/>
          </a:bodyPr>
          <a:lstStyle/>
          <a:p>
            <a:r>
              <a:rPr lang="fr-CA" sz="3200" dirty="0">
                <a:solidFill>
                  <a:schemeClr val="accent3">
                    <a:lumMod val="75000"/>
                  </a:schemeClr>
                </a:solidFill>
              </a:rPr>
              <a:t>Soutien souhaité des pharmacies </a:t>
            </a:r>
            <a:endParaRPr lang="fr-CA" sz="3200" dirty="0"/>
          </a:p>
        </p:txBody>
      </p:sp>
      <p:sp>
        <p:nvSpPr>
          <p:cNvPr id="3" name="Espace réservé du contenu 2"/>
          <p:cNvSpPr>
            <a:spLocks noGrp="1"/>
          </p:cNvSpPr>
          <p:nvPr>
            <p:ph idx="1"/>
          </p:nvPr>
        </p:nvSpPr>
        <p:spPr>
          <a:xfrm>
            <a:off x="325582" y="1101436"/>
            <a:ext cx="8189768" cy="1898073"/>
          </a:xfrm>
        </p:spPr>
        <p:txBody>
          <a:bodyPr/>
          <a:lstStyle/>
          <a:p>
            <a:pPr marL="0" indent="0">
              <a:buNone/>
            </a:pPr>
            <a:r>
              <a:rPr lang="fr-CA" dirty="0" smtClean="0"/>
              <a:t>Pour commander les affichettes </a:t>
            </a:r>
            <a:r>
              <a:rPr lang="fr-CA" dirty="0"/>
              <a:t>: </a:t>
            </a:r>
            <a:r>
              <a:rPr lang="fr-CA" dirty="0">
                <a:hlinkClick r:id="rId3"/>
              </a:rPr>
              <a:t>https://publications.msss.gouv.qc.ca/msss/document-003455</a:t>
            </a:r>
            <a:r>
              <a:rPr lang="fr-CA" dirty="0" smtClean="0">
                <a:hlinkClick r:id="rId3"/>
              </a:rPr>
              <a:t>/</a:t>
            </a:r>
            <a:r>
              <a:rPr lang="fr-CA" dirty="0" smtClean="0"/>
              <a:t> </a:t>
            </a:r>
            <a:endParaRPr lang="fr-CA" dirty="0"/>
          </a:p>
        </p:txBody>
      </p:sp>
      <p:pic>
        <p:nvPicPr>
          <p:cNvPr id="4" name="Image 3"/>
          <p:cNvPicPr>
            <a:picLocks noChangeAspect="1"/>
          </p:cNvPicPr>
          <p:nvPr/>
        </p:nvPicPr>
        <p:blipFill rotWithShape="1">
          <a:blip r:embed="rId4"/>
          <a:srcRect r="17031" b="26991"/>
          <a:stretch/>
        </p:blipFill>
        <p:spPr>
          <a:xfrm>
            <a:off x="325582" y="2583872"/>
            <a:ext cx="8544949" cy="3920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930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3" y="6296891"/>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p:nvSpPr>
        <p:spPr>
          <a:xfrm>
            <a:off x="5739392" y="6286994"/>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a:xfrm>
            <a:off x="1804408" y="99505"/>
            <a:ext cx="5632165" cy="306757"/>
          </a:xfrm>
        </p:spPr>
        <p:txBody>
          <a:bodyPr>
            <a:normAutofit fontScale="90000"/>
          </a:bodyPr>
          <a:lstStyle/>
          <a:p>
            <a:r>
              <a:rPr lang="fr-CA" sz="3200" dirty="0">
                <a:solidFill>
                  <a:schemeClr val="accent3">
                    <a:lumMod val="75000"/>
                  </a:schemeClr>
                </a:solidFill>
              </a:rPr>
              <a:t>Soutien souhaité des pharmacies </a:t>
            </a:r>
            <a:endParaRPr lang="fr-CA" sz="3200" dirty="0"/>
          </a:p>
        </p:txBody>
      </p:sp>
      <p:sp>
        <p:nvSpPr>
          <p:cNvPr id="3" name="Espace réservé du contenu 2"/>
          <p:cNvSpPr>
            <a:spLocks noGrp="1"/>
          </p:cNvSpPr>
          <p:nvPr>
            <p:ph idx="1"/>
          </p:nvPr>
        </p:nvSpPr>
        <p:spPr>
          <a:xfrm>
            <a:off x="214950" y="1081654"/>
            <a:ext cx="3965164" cy="5630883"/>
          </a:xfrm>
        </p:spPr>
        <p:txBody>
          <a:bodyPr>
            <a:noAutofit/>
          </a:bodyPr>
          <a:lstStyle/>
          <a:p>
            <a:pPr marL="0" indent="0">
              <a:buNone/>
            </a:pPr>
            <a:r>
              <a:rPr lang="fr-CA" sz="2400" dirty="0" smtClean="0"/>
              <a:t>Une affiche </a:t>
            </a:r>
            <a:r>
              <a:rPr lang="fr-CA" sz="2400" dirty="0"/>
              <a:t>d’information et de promotion du service provincial Ma grossesse </a:t>
            </a:r>
            <a:r>
              <a:rPr lang="fr-CA" sz="2400" dirty="0" smtClean="0"/>
              <a:t>est également disponible.</a:t>
            </a:r>
          </a:p>
          <a:p>
            <a:pPr marL="0" indent="0">
              <a:buNone/>
            </a:pPr>
            <a:endParaRPr lang="fr-CA" sz="2400" dirty="0"/>
          </a:p>
          <a:p>
            <a:pPr marL="0" indent="0">
              <a:buNone/>
            </a:pPr>
            <a:r>
              <a:rPr lang="fr-CA" sz="2400" dirty="0" smtClean="0"/>
              <a:t>Pour commander les affiches :</a:t>
            </a:r>
          </a:p>
          <a:p>
            <a:pPr marL="0" indent="0">
              <a:buNone/>
            </a:pPr>
            <a:r>
              <a:rPr lang="fr-CA" sz="2400" dirty="0">
                <a:hlinkClick r:id="rId3"/>
              </a:rPr>
              <a:t>https://publications.msss.gouv.qc.ca/msss/document-003330</a:t>
            </a:r>
            <a:r>
              <a:rPr lang="fr-CA" sz="2400" dirty="0" smtClean="0">
                <a:hlinkClick r:id="rId3"/>
              </a:rPr>
              <a:t>/</a:t>
            </a:r>
            <a:r>
              <a:rPr lang="fr-CA" sz="2400" dirty="0" smtClean="0"/>
              <a:t> </a:t>
            </a:r>
            <a:endParaRPr lang="fr-CA" sz="2400" dirty="0"/>
          </a:p>
        </p:txBody>
      </p:sp>
      <p:pic>
        <p:nvPicPr>
          <p:cNvPr id="7" name="Image 6"/>
          <p:cNvPicPr>
            <a:picLocks noChangeAspect="1"/>
          </p:cNvPicPr>
          <p:nvPr/>
        </p:nvPicPr>
        <p:blipFill rotWithShape="1">
          <a:blip r:embed="rId4"/>
          <a:srcRect t="2658" r="-54"/>
          <a:stretch/>
        </p:blipFill>
        <p:spPr>
          <a:xfrm>
            <a:off x="4305218" y="740239"/>
            <a:ext cx="4731555" cy="5982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9416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3" y="6296891"/>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p:nvSpPr>
        <p:spPr>
          <a:xfrm>
            <a:off x="5739392" y="6286994"/>
            <a:ext cx="3297381"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a:xfrm>
            <a:off x="1804408" y="99505"/>
            <a:ext cx="5632165" cy="306757"/>
          </a:xfrm>
        </p:spPr>
        <p:txBody>
          <a:bodyPr>
            <a:normAutofit fontScale="90000"/>
          </a:bodyPr>
          <a:lstStyle/>
          <a:p>
            <a:r>
              <a:rPr lang="fr-CA" sz="3200" dirty="0">
                <a:solidFill>
                  <a:schemeClr val="accent3">
                    <a:lumMod val="75000"/>
                  </a:schemeClr>
                </a:solidFill>
              </a:rPr>
              <a:t>Soutien souhaité des pharmacies </a:t>
            </a:r>
            <a:endParaRPr lang="fr-CA" sz="3200" dirty="0"/>
          </a:p>
        </p:txBody>
      </p:sp>
      <p:sp>
        <p:nvSpPr>
          <p:cNvPr id="3" name="Espace réservé du contenu 2"/>
          <p:cNvSpPr>
            <a:spLocks noGrp="1"/>
          </p:cNvSpPr>
          <p:nvPr>
            <p:ph idx="1"/>
          </p:nvPr>
        </p:nvSpPr>
        <p:spPr>
          <a:xfrm>
            <a:off x="214950" y="1081654"/>
            <a:ext cx="3965164" cy="5630883"/>
          </a:xfrm>
        </p:spPr>
        <p:txBody>
          <a:bodyPr>
            <a:noAutofit/>
          </a:bodyPr>
          <a:lstStyle/>
          <a:p>
            <a:pPr marL="0" indent="0">
              <a:buNone/>
            </a:pPr>
            <a:r>
              <a:rPr lang="fr-CA" sz="2400" dirty="0" smtClean="0"/>
              <a:t>Un </a:t>
            </a:r>
            <a:r>
              <a:rPr lang="fr-CA" sz="2400" dirty="0"/>
              <a:t>espace est alloué sur l’affiche </a:t>
            </a:r>
            <a:r>
              <a:rPr lang="fr-CA" sz="2400" dirty="0" smtClean="0"/>
              <a:t>pour </a:t>
            </a:r>
            <a:r>
              <a:rPr lang="fr-CA" sz="2400" dirty="0"/>
              <a:t>indiquer </a:t>
            </a:r>
            <a:r>
              <a:rPr lang="fr-CA" sz="2400" dirty="0" smtClean="0"/>
              <a:t>les coordonnées du CLSC ou y ajouter un code QR menant à la plate-forme Ma grossesse.</a:t>
            </a:r>
          </a:p>
          <a:p>
            <a:pPr marL="0" indent="0">
              <a:buNone/>
            </a:pPr>
            <a:r>
              <a:rPr lang="fr-CA" sz="2400" b="1" u="sng" dirty="0" smtClean="0"/>
              <a:t>Code QR pour la Montérégie :</a:t>
            </a:r>
            <a:endParaRPr lang="fr-CA" sz="2400" b="1" u="sng" dirty="0"/>
          </a:p>
        </p:txBody>
      </p:sp>
      <p:pic>
        <p:nvPicPr>
          <p:cNvPr id="7" name="Image 6"/>
          <p:cNvPicPr>
            <a:picLocks noChangeAspect="1"/>
          </p:cNvPicPr>
          <p:nvPr/>
        </p:nvPicPr>
        <p:blipFill rotWithShape="1">
          <a:blip r:embed="rId3"/>
          <a:srcRect t="2658" r="-54"/>
          <a:stretch/>
        </p:blipFill>
        <p:spPr>
          <a:xfrm>
            <a:off x="4305218" y="740239"/>
            <a:ext cx="4731555" cy="5982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29" y="3512128"/>
            <a:ext cx="2930236" cy="2930236"/>
          </a:xfrm>
          <a:prstGeom prst="rect">
            <a:avLst/>
          </a:prstGeom>
        </p:spPr>
      </p:pic>
      <p:cxnSp>
        <p:nvCxnSpPr>
          <p:cNvPr id="10" name="Connecteur droit avec flèche 9"/>
          <p:cNvCxnSpPr/>
          <p:nvPr/>
        </p:nvCxnSpPr>
        <p:spPr>
          <a:xfrm>
            <a:off x="3643744" y="4821382"/>
            <a:ext cx="1080656" cy="561109"/>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24102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6645882" y="3140021"/>
            <a:ext cx="2282382" cy="2606781"/>
          </a:xfrm>
          <a:prstGeom prst="rect">
            <a:avLst/>
          </a:prstGeom>
        </p:spPr>
      </p:pic>
      <p:pic>
        <p:nvPicPr>
          <p:cNvPr id="9" name="Image 8"/>
          <p:cNvPicPr>
            <a:picLocks noChangeAspect="1"/>
          </p:cNvPicPr>
          <p:nvPr/>
        </p:nvPicPr>
        <p:blipFill>
          <a:blip r:embed="rId4"/>
          <a:stretch>
            <a:fillRect/>
          </a:stretch>
        </p:blipFill>
        <p:spPr>
          <a:xfrm>
            <a:off x="5783782" y="4406930"/>
            <a:ext cx="1775833" cy="1791011"/>
          </a:xfrm>
          <a:prstGeom prst="rect">
            <a:avLst/>
          </a:prstGeom>
        </p:spPr>
      </p:pic>
      <p:sp>
        <p:nvSpPr>
          <p:cNvPr id="2" name="Titre 1"/>
          <p:cNvSpPr>
            <a:spLocks noGrp="1"/>
          </p:cNvSpPr>
          <p:nvPr>
            <p:ph type="title"/>
          </p:nvPr>
        </p:nvSpPr>
        <p:spPr>
          <a:xfrm>
            <a:off x="882215" y="577756"/>
            <a:ext cx="7379569" cy="915034"/>
          </a:xfrm>
        </p:spPr>
        <p:txBody>
          <a:bodyPr/>
          <a:lstStyle/>
          <a:p>
            <a:r>
              <a:rPr lang="fr-CA" dirty="0" smtClean="0">
                <a:solidFill>
                  <a:schemeClr val="accent3">
                    <a:lumMod val="75000"/>
                  </a:schemeClr>
                </a:solidFill>
              </a:rPr>
              <a:t>Merci de votre collaboration !</a:t>
            </a:r>
            <a:endParaRPr lang="fr-CA" dirty="0">
              <a:solidFill>
                <a:schemeClr val="accent3">
                  <a:lumMod val="75000"/>
                </a:schemeClr>
              </a:solidFill>
            </a:endParaRPr>
          </a:p>
        </p:txBody>
      </p:sp>
      <p:sp>
        <p:nvSpPr>
          <p:cNvPr id="3" name="Espace réservé du contenu 2"/>
          <p:cNvSpPr>
            <a:spLocks noGrp="1"/>
          </p:cNvSpPr>
          <p:nvPr>
            <p:ph idx="1"/>
          </p:nvPr>
        </p:nvSpPr>
        <p:spPr>
          <a:xfrm>
            <a:off x="1177198" y="1554834"/>
            <a:ext cx="6789601" cy="4351338"/>
          </a:xfrm>
        </p:spPr>
        <p:txBody>
          <a:bodyPr/>
          <a:lstStyle/>
          <a:p>
            <a:pPr marL="0" indent="0">
              <a:buNone/>
            </a:pPr>
            <a:r>
              <a:rPr lang="fr-CA" i="1" dirty="0"/>
              <a:t>Pour permettre aux futures mamans et </a:t>
            </a:r>
            <a:r>
              <a:rPr lang="fr-CA" i="1" dirty="0" smtClean="0"/>
              <a:t>à leur </a:t>
            </a:r>
            <a:r>
              <a:rPr lang="fr-CA" i="1" dirty="0"/>
              <a:t>famille d’être bien entourées pour l’arrivée de leur </a:t>
            </a:r>
            <a:r>
              <a:rPr lang="fr-CA" i="1" dirty="0" smtClean="0"/>
              <a:t>bébé.</a:t>
            </a:r>
            <a:endParaRPr lang="fr-CA" i="1" dirty="0"/>
          </a:p>
        </p:txBody>
      </p:sp>
      <p:sp>
        <p:nvSpPr>
          <p:cNvPr id="13" name="Espace réservé du contenu 2"/>
          <p:cNvSpPr txBox="1">
            <a:spLocks/>
          </p:cNvSpPr>
          <p:nvPr/>
        </p:nvSpPr>
        <p:spPr>
          <a:xfrm>
            <a:off x="811555" y="3437847"/>
            <a:ext cx="5090651" cy="2011128"/>
          </a:xfrm>
          <a:prstGeom prst="rect">
            <a:avLst/>
          </a:prstGeom>
          <a:solidFill>
            <a:srgbClr val="FFFFFF"/>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b="1" dirty="0" smtClean="0"/>
              <a:t>Pour toutes questions :</a:t>
            </a:r>
          </a:p>
          <a:p>
            <a:pPr marL="0" indent="0">
              <a:buFont typeface="Arial" panose="020B0604020202020204" pitchFamily="34" charset="0"/>
              <a:buNone/>
            </a:pPr>
            <a:r>
              <a:rPr lang="fr-CA" sz="2400" dirty="0" smtClean="0"/>
              <a:t>Julie Hallé, </a:t>
            </a:r>
          </a:p>
          <a:p>
            <a:pPr marL="0" indent="0">
              <a:buFont typeface="Arial" panose="020B0604020202020204" pitchFamily="34" charset="0"/>
              <a:buNone/>
            </a:pPr>
            <a:r>
              <a:rPr lang="fr-CA" sz="2400" dirty="0" smtClean="0"/>
              <a:t>répondante régionale Avis de grossesse  </a:t>
            </a:r>
          </a:p>
          <a:p>
            <a:pPr marL="0" indent="0">
              <a:buFont typeface="Arial" panose="020B0604020202020204" pitchFamily="34" charset="0"/>
              <a:buNone/>
            </a:pPr>
            <a:r>
              <a:rPr lang="fr-CA" sz="2400" dirty="0" smtClean="0">
                <a:hlinkClick r:id="rId5"/>
              </a:rPr>
              <a:t>Julie.halle.cisssmc16@ssss.gouv.qc.ca</a:t>
            </a:r>
            <a:endParaRPr lang="fr-CA" sz="2400" dirty="0" smtClean="0"/>
          </a:p>
        </p:txBody>
      </p:sp>
    </p:spTree>
    <p:extLst>
      <p:ext uri="{BB962C8B-B14F-4D97-AF65-F5344CB8AC3E}">
        <p14:creationId xmlns:p14="http://schemas.microsoft.com/office/powerpoint/2010/main" val="409970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6710" y="365127"/>
            <a:ext cx="4030580" cy="686434"/>
          </a:xfrm>
        </p:spPr>
        <p:txBody>
          <a:bodyPr>
            <a:normAutofit fontScale="90000"/>
          </a:bodyPr>
          <a:lstStyle/>
          <a:p>
            <a:r>
              <a:rPr lang="fr-CA" dirty="0">
                <a:solidFill>
                  <a:schemeClr val="accent3">
                    <a:lumMod val="75000"/>
                  </a:schemeClr>
                </a:solidFill>
                <a:latin typeface="+mn-lt"/>
              </a:rPr>
              <a:t>Quelques </a:t>
            </a:r>
            <a:r>
              <a:rPr lang="fr-CA" dirty="0" smtClean="0">
                <a:solidFill>
                  <a:schemeClr val="accent3">
                    <a:lumMod val="75000"/>
                  </a:schemeClr>
                </a:solidFill>
                <a:latin typeface="+mn-lt"/>
              </a:rPr>
              <a:t>constats</a:t>
            </a:r>
            <a:endParaRPr lang="fr-CA" dirty="0">
              <a:solidFill>
                <a:schemeClr val="accent3">
                  <a:lumMod val="75000"/>
                </a:schemeClr>
              </a:solidFill>
              <a:latin typeface="+mn-lt"/>
            </a:endParaRPr>
          </a:p>
        </p:txBody>
      </p:sp>
      <p:sp>
        <p:nvSpPr>
          <p:cNvPr id="3" name="Espace réservé du contenu 2"/>
          <p:cNvSpPr>
            <a:spLocks noGrp="1"/>
          </p:cNvSpPr>
          <p:nvPr>
            <p:ph idx="1"/>
          </p:nvPr>
        </p:nvSpPr>
        <p:spPr>
          <a:xfrm>
            <a:off x="3273313" y="2506662"/>
            <a:ext cx="5616702" cy="4351338"/>
          </a:xfrm>
        </p:spPr>
        <p:txBody>
          <a:bodyPr>
            <a:normAutofit/>
          </a:bodyPr>
          <a:lstStyle/>
          <a:p>
            <a:pPr marL="0" indent="0">
              <a:buNone/>
            </a:pPr>
            <a:r>
              <a:rPr lang="fr-CA" dirty="0" smtClean="0"/>
              <a:t>Certaines </a:t>
            </a:r>
            <a:r>
              <a:rPr lang="fr-CA" dirty="0"/>
              <a:t>caractéristiques y sont associées :</a:t>
            </a:r>
          </a:p>
          <a:p>
            <a:pPr lvl="1"/>
            <a:r>
              <a:rPr lang="fr-CA" dirty="0"/>
              <a:t>âge de la mère (principalement les femmes les plus jeunes et les plus âgées);</a:t>
            </a:r>
          </a:p>
          <a:p>
            <a:pPr lvl="1"/>
            <a:r>
              <a:rPr lang="fr-CA" dirty="0" err="1"/>
              <a:t>défavorisation</a:t>
            </a:r>
            <a:r>
              <a:rPr lang="fr-CA" dirty="0"/>
              <a:t> sociale;</a:t>
            </a:r>
          </a:p>
          <a:p>
            <a:pPr lvl="1"/>
            <a:r>
              <a:rPr lang="fr-CA" dirty="0"/>
              <a:t>immigration récente;</a:t>
            </a:r>
          </a:p>
          <a:p>
            <a:pPr lvl="1"/>
            <a:r>
              <a:rPr lang="fr-CA" dirty="0"/>
              <a:t>première grossesse.</a:t>
            </a:r>
          </a:p>
          <a:p>
            <a:endParaRPr lang="fr-CA" dirty="0"/>
          </a:p>
        </p:txBody>
      </p:sp>
      <p:pic>
        <p:nvPicPr>
          <p:cNvPr id="4" name="Image 3"/>
          <p:cNvPicPr>
            <a:picLocks noChangeAspect="1"/>
          </p:cNvPicPr>
          <p:nvPr/>
        </p:nvPicPr>
        <p:blipFill>
          <a:blip r:embed="rId3">
            <a:duotone>
              <a:schemeClr val="accent3">
                <a:shade val="45000"/>
                <a:satMod val="135000"/>
              </a:schemeClr>
              <a:prstClr val="white"/>
            </a:duotone>
          </a:blip>
          <a:stretch>
            <a:fillRect/>
          </a:stretch>
        </p:blipFill>
        <p:spPr>
          <a:xfrm>
            <a:off x="691911" y="2316700"/>
            <a:ext cx="1989566" cy="3979131"/>
          </a:xfrm>
          <a:prstGeom prst="rect">
            <a:avLst/>
          </a:prstGeom>
        </p:spPr>
      </p:pic>
      <p:sp>
        <p:nvSpPr>
          <p:cNvPr id="5" name="Rectangle 4"/>
          <p:cNvSpPr/>
          <p:nvPr/>
        </p:nvSpPr>
        <p:spPr>
          <a:xfrm>
            <a:off x="539993" y="1333946"/>
            <a:ext cx="8064014" cy="830997"/>
          </a:xfrm>
          <a:prstGeom prst="rect">
            <a:avLst/>
          </a:prstGeom>
        </p:spPr>
        <p:txBody>
          <a:bodyPr wrap="square">
            <a:spAutoFit/>
          </a:bodyPr>
          <a:lstStyle/>
          <a:p>
            <a:pPr algn="ctr"/>
            <a:r>
              <a:rPr lang="fr-CA" sz="2400" dirty="0">
                <a:solidFill>
                  <a:schemeClr val="accent3">
                    <a:lumMod val="75000"/>
                  </a:schemeClr>
                </a:solidFill>
              </a:rPr>
              <a:t>Au Québec, près </a:t>
            </a:r>
            <a:r>
              <a:rPr lang="fr-CA" sz="2400" dirty="0" smtClean="0">
                <a:solidFill>
                  <a:schemeClr val="accent3">
                    <a:lumMod val="75000"/>
                  </a:schemeClr>
                </a:solidFill>
              </a:rPr>
              <a:t>de 25% des femmes enceintes n’ont </a:t>
            </a:r>
            <a:r>
              <a:rPr lang="fr-CA" sz="2400" dirty="0">
                <a:solidFill>
                  <a:schemeClr val="accent3">
                    <a:lumMod val="75000"/>
                  </a:schemeClr>
                </a:solidFill>
              </a:rPr>
              <a:t>pas de suivi obstétrical pendant le premier trimestre de </a:t>
            </a:r>
            <a:r>
              <a:rPr lang="fr-CA" sz="2400" dirty="0" smtClean="0">
                <a:solidFill>
                  <a:schemeClr val="accent3">
                    <a:lumMod val="75000"/>
                  </a:schemeClr>
                </a:solidFill>
              </a:rPr>
              <a:t>leur grossesse</a:t>
            </a:r>
            <a:r>
              <a:rPr lang="fr-CA" sz="2400" dirty="0">
                <a:solidFill>
                  <a:schemeClr val="accent3">
                    <a:lumMod val="75000"/>
                  </a:schemeClr>
                </a:solidFill>
              </a:rPr>
              <a:t>.</a:t>
            </a:r>
          </a:p>
        </p:txBody>
      </p:sp>
    </p:spTree>
    <p:extLst>
      <p:ext uri="{BB962C8B-B14F-4D97-AF65-F5344CB8AC3E}">
        <p14:creationId xmlns:p14="http://schemas.microsoft.com/office/powerpoint/2010/main" val="75238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8574" y="148610"/>
            <a:ext cx="6206853" cy="649858"/>
          </a:xfrm>
        </p:spPr>
        <p:txBody>
          <a:bodyPr>
            <a:normAutofit/>
          </a:bodyPr>
          <a:lstStyle/>
          <a:p>
            <a:r>
              <a:rPr lang="fr-CA" sz="3600" dirty="0">
                <a:solidFill>
                  <a:schemeClr val="accent3">
                    <a:lumMod val="75000"/>
                  </a:schemeClr>
                </a:solidFill>
                <a:latin typeface="+mn-lt"/>
              </a:rPr>
              <a:t>But ultime de l’avis de grossesse</a:t>
            </a:r>
          </a:p>
        </p:txBody>
      </p:sp>
      <p:sp>
        <p:nvSpPr>
          <p:cNvPr id="3" name="Espace réservé du contenu 2"/>
          <p:cNvSpPr>
            <a:spLocks noGrp="1"/>
          </p:cNvSpPr>
          <p:nvPr>
            <p:ph idx="1"/>
          </p:nvPr>
        </p:nvSpPr>
        <p:spPr>
          <a:xfrm>
            <a:off x="419481" y="2517569"/>
            <a:ext cx="8305038" cy="4340431"/>
          </a:xfrm>
        </p:spPr>
        <p:txBody>
          <a:bodyPr>
            <a:normAutofit/>
          </a:bodyPr>
          <a:lstStyle/>
          <a:p>
            <a:pPr marL="0" indent="0">
              <a:buNone/>
            </a:pPr>
            <a:r>
              <a:rPr lang="fr-CA" sz="2400" dirty="0" smtClean="0"/>
              <a:t>Permet </a:t>
            </a:r>
            <a:r>
              <a:rPr lang="fr-CA" sz="2400" dirty="0"/>
              <a:t>d’</a:t>
            </a:r>
            <a:r>
              <a:rPr lang="fr-CA" sz="2400" dirty="0">
                <a:solidFill>
                  <a:schemeClr val="accent3">
                    <a:lumMod val="75000"/>
                  </a:schemeClr>
                </a:solidFill>
              </a:rPr>
              <a:t>identifier les femmes enceintes de façon précoce</a:t>
            </a:r>
            <a:r>
              <a:rPr lang="fr-CA" sz="2400" dirty="0"/>
              <a:t> pour </a:t>
            </a:r>
            <a:r>
              <a:rPr lang="fr-CA" sz="2400" dirty="0" smtClean="0"/>
              <a:t>offrir services </a:t>
            </a:r>
            <a:r>
              <a:rPr lang="fr-CA" sz="2400" dirty="0"/>
              <a:t>dont elles ont besoin et ainsi </a:t>
            </a:r>
            <a:r>
              <a:rPr lang="fr-CA" sz="2400" dirty="0" smtClean="0">
                <a:solidFill>
                  <a:schemeClr val="accent3">
                    <a:lumMod val="75000"/>
                  </a:schemeClr>
                </a:solidFill>
              </a:rPr>
              <a:t>réduire</a:t>
            </a:r>
            <a:r>
              <a:rPr lang="fr-CA" sz="2400" dirty="0" smtClean="0"/>
              <a:t> : </a:t>
            </a:r>
          </a:p>
          <a:p>
            <a:pPr>
              <a:spcBef>
                <a:spcPts val="600"/>
              </a:spcBef>
            </a:pPr>
            <a:r>
              <a:rPr lang="fr-CA" sz="2200" dirty="0" smtClean="0"/>
              <a:t>Complications </a:t>
            </a:r>
            <a:r>
              <a:rPr lang="fr-CA" sz="2200" dirty="0"/>
              <a:t>associées à </a:t>
            </a:r>
            <a:r>
              <a:rPr lang="fr-CA" sz="2200" dirty="0" smtClean="0"/>
              <a:t>problèmes </a:t>
            </a:r>
            <a:r>
              <a:rPr lang="fr-CA" sz="2200" dirty="0"/>
              <a:t>de santé physique ou mentale chez les femmes </a:t>
            </a:r>
            <a:r>
              <a:rPr lang="fr-CA" sz="2200" dirty="0" smtClean="0"/>
              <a:t>enceintes; </a:t>
            </a:r>
          </a:p>
          <a:p>
            <a:pPr>
              <a:spcBef>
                <a:spcPts val="600"/>
              </a:spcBef>
            </a:pPr>
            <a:r>
              <a:rPr lang="fr-CA" sz="2200" dirty="0" smtClean="0"/>
              <a:t>Exposition </a:t>
            </a:r>
            <a:r>
              <a:rPr lang="fr-CA" sz="2200" dirty="0"/>
              <a:t>à </a:t>
            </a:r>
            <a:r>
              <a:rPr lang="fr-CA" sz="2200" dirty="0" smtClean="0"/>
              <a:t>facteurs </a:t>
            </a:r>
            <a:r>
              <a:rPr lang="fr-CA" sz="2200" dirty="0"/>
              <a:t>de risque pendant la grossesse; </a:t>
            </a:r>
            <a:endParaRPr lang="fr-CA" sz="2200" dirty="0" smtClean="0"/>
          </a:p>
          <a:p>
            <a:pPr>
              <a:spcBef>
                <a:spcPts val="600"/>
              </a:spcBef>
            </a:pPr>
            <a:r>
              <a:rPr lang="fr-CA" sz="2200" dirty="0" smtClean="0"/>
              <a:t>Malformations </a:t>
            </a:r>
            <a:r>
              <a:rPr lang="fr-CA" sz="2200" dirty="0"/>
              <a:t>congénitales et </a:t>
            </a:r>
            <a:r>
              <a:rPr lang="fr-CA" sz="2200" dirty="0" smtClean="0"/>
              <a:t>maladies génétiques du </a:t>
            </a:r>
            <a:r>
              <a:rPr lang="fr-CA" sz="2200" dirty="0"/>
              <a:t>bébé; </a:t>
            </a:r>
            <a:endParaRPr lang="fr-CA" sz="2200" dirty="0" smtClean="0"/>
          </a:p>
          <a:p>
            <a:pPr>
              <a:spcBef>
                <a:spcPts val="600"/>
              </a:spcBef>
            </a:pPr>
            <a:r>
              <a:rPr lang="fr-CA" sz="2200" dirty="0" smtClean="0"/>
              <a:t>Transmission </a:t>
            </a:r>
            <a:r>
              <a:rPr lang="fr-CA" sz="2200" dirty="0"/>
              <a:t>mère-enfant d’infections, telles </a:t>
            </a:r>
            <a:r>
              <a:rPr lang="fr-CA" sz="2200" dirty="0" smtClean="0"/>
              <a:t>que </a:t>
            </a:r>
            <a:r>
              <a:rPr lang="fr-CA" sz="2200" dirty="0"/>
              <a:t>VIH </a:t>
            </a:r>
            <a:r>
              <a:rPr lang="fr-CA" sz="2200" dirty="0" smtClean="0"/>
              <a:t>                        ou hépatite </a:t>
            </a:r>
            <a:r>
              <a:rPr lang="fr-CA" sz="2200" dirty="0"/>
              <a:t>B; </a:t>
            </a:r>
            <a:endParaRPr lang="fr-CA" sz="2200" dirty="0" smtClean="0"/>
          </a:p>
          <a:p>
            <a:pPr>
              <a:spcBef>
                <a:spcPts val="600"/>
              </a:spcBef>
            </a:pPr>
            <a:r>
              <a:rPr lang="fr-CA" sz="2200" dirty="0" smtClean="0"/>
              <a:t>Retard </a:t>
            </a:r>
            <a:r>
              <a:rPr lang="fr-CA" sz="2200" dirty="0"/>
              <a:t>de croissance intra-utérin; </a:t>
            </a:r>
            <a:endParaRPr lang="fr-CA" sz="2200" dirty="0" smtClean="0"/>
          </a:p>
          <a:p>
            <a:pPr>
              <a:spcBef>
                <a:spcPts val="600"/>
              </a:spcBef>
            </a:pPr>
            <a:r>
              <a:rPr lang="fr-CA" sz="2200" dirty="0" smtClean="0"/>
              <a:t>Prématurité</a:t>
            </a:r>
            <a:r>
              <a:rPr lang="fr-CA" sz="2200" dirty="0"/>
              <a:t>. </a:t>
            </a:r>
            <a:endParaRPr lang="fr-CA" sz="2200" dirty="0" smtClean="0"/>
          </a:p>
        </p:txBody>
      </p:sp>
      <p:pic>
        <p:nvPicPr>
          <p:cNvPr id="5" name="Image 4"/>
          <p:cNvPicPr>
            <a:picLocks noChangeAspect="1"/>
          </p:cNvPicPr>
          <p:nvPr/>
        </p:nvPicPr>
        <p:blipFill>
          <a:blip r:embed="rId3">
            <a:duotone>
              <a:schemeClr val="accent3">
                <a:shade val="45000"/>
                <a:satMod val="135000"/>
              </a:schemeClr>
              <a:prstClr val="white"/>
            </a:duotone>
          </a:blip>
          <a:stretch>
            <a:fillRect/>
          </a:stretch>
        </p:blipFill>
        <p:spPr>
          <a:xfrm>
            <a:off x="6965795" y="4754880"/>
            <a:ext cx="2006755" cy="2016221"/>
          </a:xfrm>
          <a:prstGeom prst="rect">
            <a:avLst/>
          </a:prstGeom>
        </p:spPr>
      </p:pic>
      <p:sp>
        <p:nvSpPr>
          <p:cNvPr id="4" name="Rectangle 3"/>
          <p:cNvSpPr/>
          <p:nvPr/>
        </p:nvSpPr>
        <p:spPr>
          <a:xfrm>
            <a:off x="1" y="732662"/>
            <a:ext cx="9144000"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Rectangle 5"/>
          <p:cNvSpPr/>
          <p:nvPr/>
        </p:nvSpPr>
        <p:spPr>
          <a:xfrm>
            <a:off x="0" y="732662"/>
            <a:ext cx="8724519" cy="1569660"/>
          </a:xfrm>
          <a:prstGeom prst="rect">
            <a:avLst/>
          </a:prstGeom>
          <a:ln>
            <a:solidFill>
              <a:srgbClr val="089AAD"/>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1" algn="just"/>
            <a:r>
              <a:rPr lang="fr-CA" sz="2400" b="1" dirty="0" smtClean="0">
                <a:solidFill>
                  <a:schemeClr val="bg1"/>
                </a:solidFill>
              </a:rPr>
              <a:t>S’inscrit </a:t>
            </a:r>
            <a:r>
              <a:rPr lang="fr-CA" sz="2400" b="1" dirty="0">
                <a:solidFill>
                  <a:schemeClr val="bg1"/>
                </a:solidFill>
              </a:rPr>
              <a:t>comme </a:t>
            </a:r>
            <a:r>
              <a:rPr lang="fr-CA" sz="2400" b="1" dirty="0" smtClean="0">
                <a:solidFill>
                  <a:schemeClr val="bg1"/>
                </a:solidFill>
              </a:rPr>
              <a:t>orientation </a:t>
            </a:r>
            <a:r>
              <a:rPr lang="fr-CA" sz="2400" b="1" dirty="0">
                <a:solidFill>
                  <a:schemeClr val="bg1"/>
                </a:solidFill>
              </a:rPr>
              <a:t>de la Politique de périnatalité </a:t>
            </a:r>
            <a:r>
              <a:rPr lang="fr-CA" sz="2400" b="1" dirty="0" smtClean="0">
                <a:solidFill>
                  <a:schemeClr val="bg1"/>
                </a:solidFill>
              </a:rPr>
              <a:t>2008-2018 </a:t>
            </a:r>
            <a:r>
              <a:rPr lang="fr-CA" sz="2400" b="1" dirty="0">
                <a:solidFill>
                  <a:schemeClr val="bg1"/>
                </a:solidFill>
              </a:rPr>
              <a:t>et l’une des recommandations du Rapport de la Commission spéciale sur les droits des enfants et de la protection de la jeunesse (mai 2021).</a:t>
            </a:r>
            <a:endParaRPr lang="fr-FR" sz="2400" b="1" dirty="0">
              <a:solidFill>
                <a:schemeClr val="bg1"/>
              </a:solidFill>
            </a:endParaRPr>
          </a:p>
        </p:txBody>
      </p:sp>
    </p:spTree>
    <p:extLst>
      <p:ext uri="{BB962C8B-B14F-4D97-AF65-F5344CB8AC3E}">
        <p14:creationId xmlns:p14="http://schemas.microsoft.com/office/powerpoint/2010/main" val="145102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1116530" y="273687"/>
            <a:ext cx="6910940" cy="723010"/>
          </a:xfrm>
        </p:spPr>
        <p:txBody>
          <a:bodyPr>
            <a:normAutofit/>
          </a:bodyPr>
          <a:lstStyle/>
          <a:p>
            <a:r>
              <a:rPr lang="fr-CA" sz="3600" dirty="0">
                <a:solidFill>
                  <a:schemeClr val="accent3">
                    <a:lumMod val="75000"/>
                  </a:schemeClr>
                </a:solidFill>
              </a:rPr>
              <a:t>But ultime de l’avis de grossesse</a:t>
            </a:r>
            <a:endParaRPr lang="fr-CA" sz="3600" dirty="0">
              <a:solidFill>
                <a:schemeClr val="accent3">
                  <a:lumMod val="75000"/>
                </a:schemeClr>
              </a:solidFill>
              <a:latin typeface="+mn-lt"/>
            </a:endParaRPr>
          </a:p>
        </p:txBody>
      </p:sp>
      <p:pic>
        <p:nvPicPr>
          <p:cNvPr id="9" name="Image 8"/>
          <p:cNvPicPr>
            <a:picLocks noChangeAspect="1"/>
          </p:cNvPicPr>
          <p:nvPr/>
        </p:nvPicPr>
        <p:blipFill>
          <a:blip r:embed="rId3">
            <a:duotone>
              <a:schemeClr val="accent3">
                <a:shade val="45000"/>
                <a:satMod val="135000"/>
              </a:schemeClr>
              <a:prstClr val="white"/>
            </a:duotone>
          </a:blip>
          <a:stretch>
            <a:fillRect/>
          </a:stretch>
        </p:blipFill>
        <p:spPr>
          <a:xfrm>
            <a:off x="7100926" y="4068480"/>
            <a:ext cx="1741427" cy="2297375"/>
          </a:xfrm>
          <a:prstGeom prst="rect">
            <a:avLst/>
          </a:prstGeom>
        </p:spPr>
      </p:pic>
      <p:sp>
        <p:nvSpPr>
          <p:cNvPr id="6" name="Rectangle 5"/>
          <p:cNvSpPr/>
          <p:nvPr/>
        </p:nvSpPr>
        <p:spPr>
          <a:xfrm>
            <a:off x="714480" y="4447480"/>
            <a:ext cx="6099048"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CA" sz="2800" b="1" dirty="0"/>
              <a:t>Il est important de rejoindre ces femmes pour leur offrir ces services le plus tôt possible pendant la grossesse.</a:t>
            </a:r>
          </a:p>
        </p:txBody>
      </p:sp>
      <p:sp>
        <p:nvSpPr>
          <p:cNvPr id="3" name="Espace réservé du contenu 2"/>
          <p:cNvSpPr>
            <a:spLocks noGrp="1"/>
          </p:cNvSpPr>
          <p:nvPr>
            <p:ph idx="1"/>
          </p:nvPr>
        </p:nvSpPr>
        <p:spPr>
          <a:xfrm>
            <a:off x="532276" y="1972290"/>
            <a:ext cx="8209388" cy="2096190"/>
          </a:xfrm>
        </p:spPr>
        <p:txBody>
          <a:bodyPr>
            <a:noAutofit/>
          </a:bodyPr>
          <a:lstStyle/>
          <a:p>
            <a:r>
              <a:rPr lang="fr-CA" sz="2400" dirty="0" smtClean="0"/>
              <a:t>Femmes </a:t>
            </a:r>
            <a:r>
              <a:rPr lang="fr-CA" sz="2400" dirty="0"/>
              <a:t>enceintes vivant en contexte de pauvreté sont admissibles au </a:t>
            </a:r>
            <a:r>
              <a:rPr lang="fr-CA" sz="2400" dirty="0">
                <a:solidFill>
                  <a:schemeClr val="accent3">
                    <a:lumMod val="75000"/>
                  </a:schemeClr>
                </a:solidFill>
              </a:rPr>
              <a:t>suivi </a:t>
            </a:r>
            <a:r>
              <a:rPr lang="fr-CA" sz="2400" dirty="0" err="1" smtClean="0">
                <a:solidFill>
                  <a:schemeClr val="accent3">
                    <a:lumMod val="75000"/>
                  </a:schemeClr>
                </a:solidFill>
              </a:rPr>
              <a:t>Olo</a:t>
            </a:r>
            <a:r>
              <a:rPr lang="fr-CA" sz="2400" dirty="0"/>
              <a:t>;</a:t>
            </a:r>
          </a:p>
          <a:p>
            <a:r>
              <a:rPr lang="fr-CA" sz="2400" dirty="0" smtClean="0"/>
              <a:t>Femmes </a:t>
            </a:r>
            <a:r>
              <a:rPr lang="fr-CA" sz="2400" dirty="0"/>
              <a:t>enceintes et </a:t>
            </a:r>
            <a:r>
              <a:rPr lang="fr-CA" sz="2400" dirty="0" smtClean="0"/>
              <a:t>familles </a:t>
            </a:r>
            <a:r>
              <a:rPr lang="fr-CA" sz="2400" dirty="0"/>
              <a:t>qui vivent en contexte de vulnérabilité </a:t>
            </a:r>
            <a:r>
              <a:rPr lang="fr-CA" sz="2400" dirty="0" smtClean="0"/>
              <a:t>sont </a:t>
            </a:r>
            <a:r>
              <a:rPr lang="fr-CA" sz="2400" dirty="0"/>
              <a:t>également admissibles aux Services intégrés en périnatalité et pour la petite enfance (</a:t>
            </a:r>
            <a:r>
              <a:rPr lang="fr-CA" sz="2400" dirty="0">
                <a:solidFill>
                  <a:schemeClr val="accent3">
                    <a:lumMod val="75000"/>
                  </a:schemeClr>
                </a:solidFill>
              </a:rPr>
              <a:t>SIPPE</a:t>
            </a:r>
            <a:r>
              <a:rPr lang="fr-CA" sz="2400" dirty="0" smtClean="0"/>
              <a:t>).</a:t>
            </a:r>
          </a:p>
          <a:p>
            <a:endParaRPr lang="fr-CA" sz="2400" dirty="0"/>
          </a:p>
        </p:txBody>
      </p:sp>
      <p:sp>
        <p:nvSpPr>
          <p:cNvPr id="7" name="Rectangle 6"/>
          <p:cNvSpPr/>
          <p:nvPr/>
        </p:nvSpPr>
        <p:spPr>
          <a:xfrm>
            <a:off x="402336" y="1044319"/>
            <a:ext cx="8339328" cy="830997"/>
          </a:xfrm>
          <a:prstGeom prst="rect">
            <a:avLst/>
          </a:prstGeom>
        </p:spPr>
        <p:txBody>
          <a:bodyPr wrap="square">
            <a:spAutoFit/>
          </a:bodyPr>
          <a:lstStyle/>
          <a:p>
            <a:r>
              <a:rPr lang="fr-CA" sz="2400" dirty="0" smtClean="0"/>
              <a:t>Permet </a:t>
            </a:r>
            <a:r>
              <a:rPr lang="fr-CA" sz="2400" dirty="0"/>
              <a:t>aussi de leur </a:t>
            </a:r>
            <a:r>
              <a:rPr lang="fr-CA" sz="2400" dirty="0" smtClean="0"/>
              <a:t>offrir </a:t>
            </a:r>
            <a:r>
              <a:rPr lang="fr-CA" sz="2400" dirty="0">
                <a:solidFill>
                  <a:schemeClr val="accent3">
                    <a:lumMod val="75000"/>
                  </a:schemeClr>
                </a:solidFill>
              </a:rPr>
              <a:t>services</a:t>
            </a:r>
            <a:r>
              <a:rPr lang="fr-CA" sz="2400" dirty="0"/>
              <a:t> et </a:t>
            </a:r>
            <a:r>
              <a:rPr lang="fr-CA" sz="2400" dirty="0" smtClean="0">
                <a:solidFill>
                  <a:schemeClr val="accent3">
                    <a:lumMod val="75000"/>
                  </a:schemeClr>
                </a:solidFill>
              </a:rPr>
              <a:t>accompagnement </a:t>
            </a:r>
            <a:r>
              <a:rPr lang="fr-CA" sz="2400" dirty="0"/>
              <a:t>dont elles ont besoin pour profiter pleinement de leur grossesse.</a:t>
            </a:r>
          </a:p>
        </p:txBody>
      </p:sp>
    </p:spTree>
    <p:extLst>
      <p:ext uri="{BB962C8B-B14F-4D97-AF65-F5344CB8AC3E}">
        <p14:creationId xmlns:p14="http://schemas.microsoft.com/office/powerpoint/2010/main" val="1020044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573" y="105652"/>
            <a:ext cx="6169714" cy="622425"/>
          </a:xfrm>
        </p:spPr>
        <p:txBody>
          <a:bodyPr>
            <a:normAutofit/>
          </a:bodyPr>
          <a:lstStyle/>
          <a:p>
            <a:r>
              <a:rPr lang="fr-CA" sz="3600" dirty="0" smtClean="0">
                <a:solidFill>
                  <a:schemeClr val="accent3">
                    <a:lumMod val="75000"/>
                  </a:schemeClr>
                </a:solidFill>
                <a:latin typeface="+mn-lt"/>
              </a:rPr>
              <a:t>Le suivi </a:t>
            </a:r>
            <a:r>
              <a:rPr lang="fr-CA" sz="3600" dirty="0" err="1" smtClean="0">
                <a:solidFill>
                  <a:schemeClr val="accent3">
                    <a:lumMod val="75000"/>
                  </a:schemeClr>
                </a:solidFill>
                <a:latin typeface="+mn-lt"/>
              </a:rPr>
              <a:t>Olo</a:t>
            </a:r>
            <a:r>
              <a:rPr lang="fr-CA" sz="3600" dirty="0" smtClean="0">
                <a:solidFill>
                  <a:schemeClr val="accent3">
                    <a:lumMod val="75000"/>
                  </a:schemeClr>
                </a:solidFill>
                <a:latin typeface="+mn-lt"/>
              </a:rPr>
              <a:t> en quelques mots…</a:t>
            </a:r>
            <a:endParaRPr lang="fr-CA" sz="3600" dirty="0">
              <a:solidFill>
                <a:schemeClr val="accent3">
                  <a:lumMod val="75000"/>
                </a:schemeClr>
              </a:solidFill>
              <a:latin typeface="+mn-lt"/>
            </a:endParaRPr>
          </a:p>
        </p:txBody>
      </p:sp>
      <p:sp>
        <p:nvSpPr>
          <p:cNvPr id="4" name="Espace réservé du contenu 3"/>
          <p:cNvSpPr>
            <a:spLocks noGrp="1"/>
          </p:cNvSpPr>
          <p:nvPr>
            <p:ph idx="1"/>
          </p:nvPr>
        </p:nvSpPr>
        <p:spPr>
          <a:xfrm>
            <a:off x="237743" y="1005743"/>
            <a:ext cx="8609374" cy="5097971"/>
          </a:xfrm>
        </p:spPr>
        <p:txBody>
          <a:bodyPr>
            <a:normAutofit/>
          </a:bodyPr>
          <a:lstStyle/>
          <a:p>
            <a:pPr>
              <a:spcBef>
                <a:spcPts val="600"/>
              </a:spcBef>
            </a:pPr>
            <a:r>
              <a:rPr lang="fr-CA" sz="2400" dirty="0" smtClean="0"/>
              <a:t>Soutient familles pendant </a:t>
            </a:r>
            <a:r>
              <a:rPr lang="fr-CA" sz="2400" dirty="0" smtClean="0">
                <a:solidFill>
                  <a:schemeClr val="accent3">
                    <a:lumMod val="75000"/>
                  </a:schemeClr>
                </a:solidFill>
              </a:rPr>
              <a:t>1000 </a:t>
            </a:r>
            <a:r>
              <a:rPr lang="fr-CA" sz="2400" dirty="0">
                <a:solidFill>
                  <a:schemeClr val="accent3">
                    <a:lumMod val="75000"/>
                  </a:schemeClr>
                </a:solidFill>
              </a:rPr>
              <a:t>premiers jours </a:t>
            </a:r>
            <a:r>
              <a:rPr lang="fr-CA" sz="2400" dirty="0" smtClean="0"/>
              <a:t>de </a:t>
            </a:r>
            <a:r>
              <a:rPr lang="fr-CA" sz="2400" dirty="0"/>
              <a:t>vie de bébé, </a:t>
            </a:r>
            <a:r>
              <a:rPr lang="fr-CA" sz="2400" dirty="0" smtClean="0"/>
              <a:t>de </a:t>
            </a:r>
            <a:r>
              <a:rPr lang="fr-CA" sz="2400" dirty="0"/>
              <a:t>la grossesse aux deux </a:t>
            </a:r>
            <a:r>
              <a:rPr lang="fr-CA" sz="2400" dirty="0" smtClean="0"/>
              <a:t>ans </a:t>
            </a:r>
            <a:r>
              <a:rPr lang="fr-CA" sz="2400" dirty="0"/>
              <a:t>de l’enfant. </a:t>
            </a:r>
          </a:p>
          <a:p>
            <a:pPr>
              <a:spcBef>
                <a:spcPts val="600"/>
              </a:spcBef>
            </a:pPr>
            <a:r>
              <a:rPr lang="fr-CA" sz="2400" dirty="0" smtClean="0"/>
              <a:t>Permet à la </a:t>
            </a:r>
            <a:r>
              <a:rPr lang="fr-CA" sz="2400" dirty="0" smtClean="0">
                <a:solidFill>
                  <a:schemeClr val="accent3">
                    <a:lumMod val="75000"/>
                  </a:schemeClr>
                </a:solidFill>
              </a:rPr>
              <a:t>femme enceinte </a:t>
            </a:r>
            <a:r>
              <a:rPr lang="fr-CA" sz="2400" dirty="0">
                <a:solidFill>
                  <a:schemeClr val="accent3">
                    <a:lumMod val="75000"/>
                  </a:schemeClr>
                </a:solidFill>
              </a:rPr>
              <a:t>à faible revenu </a:t>
            </a:r>
            <a:r>
              <a:rPr lang="fr-CA" sz="2400" dirty="0"/>
              <a:t>d’obtenir gratuitement </a:t>
            </a:r>
            <a:r>
              <a:rPr lang="fr-CA" sz="2400" dirty="0" smtClean="0"/>
              <a:t> des aliments </a:t>
            </a:r>
            <a:r>
              <a:rPr lang="fr-CA" sz="2400" dirty="0"/>
              <a:t>essentiels </a:t>
            </a:r>
            <a:r>
              <a:rPr lang="fr-CA" sz="2400" dirty="0" smtClean="0"/>
              <a:t>(</a:t>
            </a:r>
            <a:r>
              <a:rPr lang="fr-CA" sz="2400" dirty="0" smtClean="0">
                <a:solidFill>
                  <a:schemeClr val="accent3">
                    <a:lumMod val="75000"/>
                  </a:schemeClr>
                </a:solidFill>
              </a:rPr>
              <a:t>œufs, </a:t>
            </a:r>
            <a:r>
              <a:rPr lang="fr-CA" sz="2400" dirty="0">
                <a:solidFill>
                  <a:schemeClr val="accent3">
                    <a:lumMod val="75000"/>
                  </a:schemeClr>
                </a:solidFill>
              </a:rPr>
              <a:t>lait, légumes </a:t>
            </a:r>
            <a:r>
              <a:rPr lang="fr-CA" sz="2400" dirty="0" smtClean="0">
                <a:solidFill>
                  <a:schemeClr val="accent3">
                    <a:lumMod val="75000"/>
                  </a:schemeClr>
                </a:solidFill>
              </a:rPr>
              <a:t>surgelés</a:t>
            </a:r>
            <a:r>
              <a:rPr lang="fr-CA" sz="2400" dirty="0" smtClean="0"/>
              <a:t>), des </a:t>
            </a:r>
            <a:r>
              <a:rPr lang="fr-CA" sz="2400" dirty="0" err="1" smtClean="0">
                <a:solidFill>
                  <a:schemeClr val="accent3">
                    <a:lumMod val="75000"/>
                  </a:schemeClr>
                </a:solidFill>
              </a:rPr>
              <a:t>multivitamines</a:t>
            </a:r>
            <a:r>
              <a:rPr lang="fr-CA" sz="2400" dirty="0" smtClean="0">
                <a:solidFill>
                  <a:schemeClr val="accent3">
                    <a:lumMod val="75000"/>
                  </a:schemeClr>
                </a:solidFill>
              </a:rPr>
              <a:t> </a:t>
            </a:r>
            <a:r>
              <a:rPr lang="fr-CA" sz="2400" dirty="0">
                <a:solidFill>
                  <a:schemeClr val="accent3">
                    <a:lumMod val="75000"/>
                  </a:schemeClr>
                </a:solidFill>
              </a:rPr>
              <a:t>prénatales</a:t>
            </a:r>
            <a:r>
              <a:rPr lang="fr-CA" sz="2400" dirty="0" smtClean="0">
                <a:solidFill>
                  <a:schemeClr val="accent3">
                    <a:lumMod val="75000"/>
                  </a:schemeClr>
                </a:solidFill>
              </a:rPr>
              <a:t> (</a:t>
            </a:r>
            <a:r>
              <a:rPr lang="fr-CA" sz="2400" dirty="0" smtClean="0"/>
              <a:t>à </a:t>
            </a:r>
            <a:r>
              <a:rPr lang="fr-CA" sz="2400" dirty="0"/>
              <a:t>compter de la 12</a:t>
            </a:r>
            <a:r>
              <a:rPr lang="fr-CA" sz="2400" baseline="30000" dirty="0"/>
              <a:t>e</a:t>
            </a:r>
            <a:r>
              <a:rPr lang="fr-CA" sz="2400" dirty="0"/>
              <a:t> semaine de </a:t>
            </a:r>
            <a:r>
              <a:rPr lang="fr-CA" sz="2400" dirty="0" smtClean="0"/>
              <a:t>grossesse), une intervention </a:t>
            </a:r>
            <a:r>
              <a:rPr lang="fr-CA" sz="2400" dirty="0"/>
              <a:t>nutritionnelle et </a:t>
            </a:r>
            <a:r>
              <a:rPr lang="fr-CA" sz="2400" dirty="0" smtClean="0"/>
              <a:t>un accompagnement </a:t>
            </a:r>
            <a:r>
              <a:rPr lang="fr-CA" sz="2400" dirty="0"/>
              <a:t>à l’acquisition et au maintien de saines habitudes </a:t>
            </a:r>
            <a:r>
              <a:rPr lang="fr-CA" sz="2400" dirty="0" smtClean="0"/>
              <a:t>alimentaires. </a:t>
            </a:r>
            <a:endParaRPr lang="fr-CA" sz="2400" dirty="0"/>
          </a:p>
          <a:p>
            <a:pPr>
              <a:spcBef>
                <a:spcPts val="600"/>
              </a:spcBef>
            </a:pPr>
            <a:r>
              <a:rPr lang="fr-CA" sz="2400" dirty="0" smtClean="0"/>
              <a:t>Nouveau cadre de référence </a:t>
            </a:r>
            <a:r>
              <a:rPr lang="fr-CA" sz="2400" dirty="0" err="1" smtClean="0"/>
              <a:t>Olo</a:t>
            </a:r>
            <a:r>
              <a:rPr lang="fr-CA" sz="2400" dirty="0" smtClean="0"/>
              <a:t> 2022 propose </a:t>
            </a:r>
            <a:r>
              <a:rPr lang="fr-CA" sz="2400" dirty="0" smtClean="0">
                <a:solidFill>
                  <a:schemeClr val="accent3">
                    <a:lumMod val="75000"/>
                  </a:schemeClr>
                </a:solidFill>
              </a:rPr>
              <a:t>évaluation nutritionnelle </a:t>
            </a:r>
            <a:r>
              <a:rPr lang="fr-CA" sz="2400" dirty="0"/>
              <a:t>par </a:t>
            </a:r>
            <a:r>
              <a:rPr lang="fr-CA" sz="2400" dirty="0" smtClean="0"/>
              <a:t>nutritionniste et </a:t>
            </a:r>
            <a:r>
              <a:rPr lang="fr-CA" sz="2400" dirty="0" smtClean="0">
                <a:solidFill>
                  <a:schemeClr val="accent3">
                    <a:lumMod val="75000"/>
                  </a:schemeClr>
                </a:solidFill>
              </a:rPr>
              <a:t>suivi nutritionnel </a:t>
            </a:r>
            <a:r>
              <a:rPr lang="fr-CA" sz="2400" dirty="0" smtClean="0"/>
              <a:t>et </a:t>
            </a:r>
            <a:r>
              <a:rPr lang="fr-CA" sz="2400" dirty="0" smtClean="0">
                <a:solidFill>
                  <a:schemeClr val="accent3">
                    <a:lumMod val="75000"/>
                  </a:schemeClr>
                </a:solidFill>
              </a:rPr>
              <a:t>saine alimentation</a:t>
            </a:r>
            <a:r>
              <a:rPr lang="fr-CA" sz="2400" dirty="0" smtClean="0"/>
              <a:t> par intervenante pivot.</a:t>
            </a:r>
          </a:p>
          <a:p>
            <a:pPr>
              <a:spcBef>
                <a:spcPts val="600"/>
              </a:spcBef>
            </a:pPr>
            <a:r>
              <a:rPr lang="fr-CA" sz="2400" dirty="0" smtClean="0"/>
              <a:t>Pour </a:t>
            </a:r>
            <a:r>
              <a:rPr lang="fr-CA" sz="2400" dirty="0"/>
              <a:t>plus d’informations : </a:t>
            </a:r>
            <a:endParaRPr lang="fr-CA" sz="2400" dirty="0" smtClean="0"/>
          </a:p>
          <a:p>
            <a:pPr marL="0" indent="0">
              <a:spcBef>
                <a:spcPts val="600"/>
              </a:spcBef>
              <a:buNone/>
            </a:pPr>
            <a:r>
              <a:rPr lang="fr-CA" sz="2400" dirty="0" smtClean="0"/>
              <a:t>    </a:t>
            </a:r>
            <a:r>
              <a:rPr lang="fr-CA" sz="2400" dirty="0" smtClean="0">
                <a:hlinkClick r:id="rId3"/>
              </a:rPr>
              <a:t>https</a:t>
            </a:r>
            <a:r>
              <a:rPr lang="fr-CA" sz="2400" dirty="0">
                <a:hlinkClick r:id="rId3"/>
              </a:rPr>
              <a:t>://fondationolo.ca</a:t>
            </a:r>
            <a:r>
              <a:rPr lang="fr-CA" sz="2400" dirty="0" smtClean="0">
                <a:hlinkClick r:id="rId3"/>
              </a:rPr>
              <a:t>/</a:t>
            </a:r>
            <a:r>
              <a:rPr lang="fr-CA" sz="2400" dirty="0" smtClean="0"/>
              <a:t>  </a:t>
            </a:r>
          </a:p>
        </p:txBody>
      </p:sp>
      <p:pic>
        <p:nvPicPr>
          <p:cNvPr id="5" name="Image 4"/>
          <p:cNvPicPr>
            <a:picLocks noChangeAspect="1"/>
          </p:cNvPicPr>
          <p:nvPr/>
        </p:nvPicPr>
        <p:blipFill>
          <a:blip r:embed="rId4"/>
          <a:stretch>
            <a:fillRect/>
          </a:stretch>
        </p:blipFill>
        <p:spPr>
          <a:xfrm>
            <a:off x="5228151" y="5091099"/>
            <a:ext cx="3694176" cy="1563436"/>
          </a:xfrm>
          <a:prstGeom prst="rect">
            <a:avLst/>
          </a:prstGeom>
        </p:spPr>
      </p:pic>
      <p:pic>
        <p:nvPicPr>
          <p:cNvPr id="3" name="Image 2"/>
          <p:cNvPicPr>
            <a:picLocks noChangeAspect="1"/>
          </p:cNvPicPr>
          <p:nvPr/>
        </p:nvPicPr>
        <p:blipFill>
          <a:blip r:embed="rId5"/>
          <a:stretch>
            <a:fillRect/>
          </a:stretch>
        </p:blipFill>
        <p:spPr>
          <a:xfrm>
            <a:off x="5958588" y="4813433"/>
            <a:ext cx="1514475" cy="800100"/>
          </a:xfrm>
          <a:prstGeom prst="rect">
            <a:avLst/>
          </a:prstGeom>
        </p:spPr>
      </p:pic>
    </p:spTree>
    <p:extLst>
      <p:ext uri="{BB962C8B-B14F-4D97-AF65-F5344CB8AC3E}">
        <p14:creationId xmlns:p14="http://schemas.microsoft.com/office/powerpoint/2010/main" val="380178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9787" y="255240"/>
            <a:ext cx="7230980" cy="512697"/>
          </a:xfrm>
        </p:spPr>
        <p:txBody>
          <a:bodyPr>
            <a:normAutofit fontScale="90000"/>
          </a:bodyPr>
          <a:lstStyle/>
          <a:p>
            <a:r>
              <a:rPr lang="fr-CA" sz="3600" dirty="0">
                <a:solidFill>
                  <a:schemeClr val="accent3">
                    <a:lumMod val="75000"/>
                  </a:schemeClr>
                </a:solidFill>
                <a:latin typeface="+mn-lt"/>
              </a:rPr>
              <a:t>Le suivi des SIPPE en quelques mots…</a:t>
            </a:r>
          </a:p>
        </p:txBody>
      </p:sp>
      <p:sp>
        <p:nvSpPr>
          <p:cNvPr id="3" name="Espace réservé du contenu 2"/>
          <p:cNvSpPr>
            <a:spLocks noGrp="1"/>
          </p:cNvSpPr>
          <p:nvPr>
            <p:ph idx="1"/>
          </p:nvPr>
        </p:nvSpPr>
        <p:spPr>
          <a:xfrm>
            <a:off x="178130" y="877824"/>
            <a:ext cx="8859507" cy="5980176"/>
          </a:xfrm>
          <a:solidFill>
            <a:srgbClr val="FFFFFF"/>
          </a:solidFill>
        </p:spPr>
        <p:txBody>
          <a:bodyPr>
            <a:noAutofit/>
          </a:bodyPr>
          <a:lstStyle/>
          <a:p>
            <a:pPr marL="0" indent="0" algn="ctr">
              <a:buNone/>
            </a:pPr>
            <a:r>
              <a:rPr lang="fr-CA" sz="2400" i="1" dirty="0" smtClean="0"/>
              <a:t>Pour donner </a:t>
            </a:r>
            <a:r>
              <a:rPr lang="fr-CA" sz="2400" i="1" dirty="0"/>
              <a:t>un coup de pouce aux parents pendant la </a:t>
            </a:r>
            <a:r>
              <a:rPr lang="fr-CA" sz="2400" i="1" dirty="0" smtClean="0"/>
              <a:t>grossesse, à </a:t>
            </a:r>
            <a:r>
              <a:rPr lang="fr-CA" sz="2400" i="1" dirty="0"/>
              <a:t>l’arrivée du bébé et </a:t>
            </a:r>
            <a:r>
              <a:rPr lang="fr-CA" sz="2400" i="1" dirty="0" smtClean="0"/>
              <a:t>jusqu’à </a:t>
            </a:r>
            <a:r>
              <a:rPr lang="fr-CA" sz="2400" i="1" dirty="0"/>
              <a:t>son entrée à l’école.</a:t>
            </a:r>
          </a:p>
          <a:p>
            <a:pPr marL="0" indent="0">
              <a:buNone/>
            </a:pPr>
            <a:r>
              <a:rPr lang="fr-CA" sz="2400" dirty="0" smtClean="0"/>
              <a:t>Critères d’admissibilité : Femme enceinte (</a:t>
            </a:r>
            <a:r>
              <a:rPr lang="fr-CA" sz="2400" dirty="0" smtClean="0">
                <a:solidFill>
                  <a:schemeClr val="accent3">
                    <a:lumMod val="75000"/>
                  </a:schemeClr>
                </a:solidFill>
              </a:rPr>
              <a:t> &gt; 12 sem</a:t>
            </a:r>
            <a:r>
              <a:rPr lang="fr-CA" sz="2400" dirty="0" smtClean="0"/>
              <a:t>.) ou avec </a:t>
            </a:r>
            <a:r>
              <a:rPr lang="fr-CA" sz="2400" dirty="0" smtClean="0">
                <a:solidFill>
                  <a:schemeClr val="accent3">
                    <a:lumMod val="75000"/>
                  </a:schemeClr>
                </a:solidFill>
              </a:rPr>
              <a:t>enfant de moins de 1 an</a:t>
            </a:r>
            <a:r>
              <a:rPr lang="fr-CA" sz="2400" dirty="0" smtClean="0"/>
              <a:t>, sous le seuil de </a:t>
            </a:r>
            <a:r>
              <a:rPr lang="fr-CA" sz="2400" dirty="0" smtClean="0">
                <a:solidFill>
                  <a:schemeClr val="accent3">
                    <a:lumMod val="75000"/>
                  </a:schemeClr>
                </a:solidFill>
              </a:rPr>
              <a:t>faible revenu </a:t>
            </a:r>
            <a:r>
              <a:rPr lang="fr-CA" sz="2400" dirty="0" smtClean="0"/>
              <a:t>et avec au moins un facteur de risque : </a:t>
            </a:r>
            <a:r>
              <a:rPr lang="fr-CA" sz="2400" dirty="0" smtClean="0">
                <a:solidFill>
                  <a:schemeClr val="accent3">
                    <a:lumMod val="75000"/>
                  </a:schemeClr>
                </a:solidFill>
              </a:rPr>
              <a:t>sous-scolarisation</a:t>
            </a:r>
            <a:r>
              <a:rPr lang="fr-CA" sz="2400" dirty="0" smtClean="0"/>
              <a:t> ou </a:t>
            </a:r>
            <a:r>
              <a:rPr lang="fr-CA" sz="2400" dirty="0" smtClean="0">
                <a:solidFill>
                  <a:schemeClr val="accent3">
                    <a:lumMod val="75000"/>
                  </a:schemeClr>
                </a:solidFill>
              </a:rPr>
              <a:t>isolement social</a:t>
            </a:r>
            <a:r>
              <a:rPr lang="fr-CA" sz="2400" dirty="0" smtClean="0"/>
              <a:t>.  </a:t>
            </a:r>
          </a:p>
          <a:p>
            <a:pPr marL="0" indent="0">
              <a:buNone/>
            </a:pPr>
            <a:r>
              <a:rPr lang="fr-CA" sz="2400" u="sng" dirty="0" smtClean="0"/>
              <a:t>Plusieurs </a:t>
            </a:r>
            <a:r>
              <a:rPr lang="fr-CA" sz="2400" u="sng" dirty="0"/>
              <a:t>services aux parents :</a:t>
            </a:r>
          </a:p>
          <a:p>
            <a:r>
              <a:rPr lang="fr-CA" sz="2300" dirty="0" smtClean="0">
                <a:solidFill>
                  <a:schemeClr val="accent3">
                    <a:lumMod val="75000"/>
                  </a:schemeClr>
                </a:solidFill>
              </a:rPr>
              <a:t>Soutien </a:t>
            </a:r>
            <a:r>
              <a:rPr lang="fr-CA" sz="2300" dirty="0">
                <a:solidFill>
                  <a:schemeClr val="accent3">
                    <a:lumMod val="75000"/>
                  </a:schemeClr>
                </a:solidFill>
              </a:rPr>
              <a:t>aux pratiques </a:t>
            </a:r>
            <a:r>
              <a:rPr lang="fr-CA" sz="2300" dirty="0" smtClean="0">
                <a:solidFill>
                  <a:schemeClr val="accent3">
                    <a:lumMod val="75000"/>
                  </a:schemeClr>
                </a:solidFill>
              </a:rPr>
              <a:t>parentales positives </a:t>
            </a:r>
            <a:r>
              <a:rPr lang="fr-CA" sz="2300" dirty="0"/>
              <a:t>et à</a:t>
            </a:r>
            <a:r>
              <a:rPr lang="fr-CA" sz="2300" dirty="0" smtClean="0"/>
              <a:t> </a:t>
            </a:r>
            <a:r>
              <a:rPr lang="fr-CA" sz="2300" dirty="0"/>
              <a:t>la </a:t>
            </a:r>
            <a:r>
              <a:rPr lang="fr-CA" sz="2300" dirty="0" smtClean="0"/>
              <a:t>qualité </a:t>
            </a:r>
            <a:r>
              <a:rPr lang="fr-CA" sz="2300" dirty="0"/>
              <a:t>des </a:t>
            </a:r>
            <a:r>
              <a:rPr lang="fr-CA" sz="2300" dirty="0" smtClean="0"/>
              <a:t>soins prodigués à l’enfant, </a:t>
            </a:r>
            <a:r>
              <a:rPr lang="fr-CA" sz="2300" dirty="0" smtClean="0">
                <a:solidFill>
                  <a:schemeClr val="accent3">
                    <a:lumMod val="75000"/>
                  </a:schemeClr>
                </a:solidFill>
              </a:rPr>
              <a:t>activités parent-enfant</a:t>
            </a:r>
            <a:r>
              <a:rPr lang="fr-CA" sz="2300" dirty="0" smtClean="0"/>
              <a:t> </a:t>
            </a:r>
            <a:r>
              <a:rPr lang="fr-CA" sz="2300" dirty="0"/>
              <a:t>qui visent à </a:t>
            </a:r>
            <a:r>
              <a:rPr lang="fr-CA" sz="2300" dirty="0" smtClean="0"/>
              <a:t>favoriser le développement optimal de l’enfant;</a:t>
            </a:r>
          </a:p>
          <a:p>
            <a:r>
              <a:rPr lang="fr-CA" sz="2300" dirty="0" smtClean="0"/>
              <a:t>Soutien à </a:t>
            </a:r>
            <a:r>
              <a:rPr lang="fr-CA" sz="2300" dirty="0">
                <a:solidFill>
                  <a:schemeClr val="accent3">
                    <a:lumMod val="75000"/>
                  </a:schemeClr>
                </a:solidFill>
              </a:rPr>
              <a:t>l’adoption de saines habitudes de vie</a:t>
            </a:r>
            <a:r>
              <a:rPr lang="fr-CA" sz="2300" dirty="0"/>
              <a:t> (alimentation, allaitement, cessation </a:t>
            </a:r>
            <a:r>
              <a:rPr lang="fr-CA" sz="2300" dirty="0" smtClean="0"/>
              <a:t>tabagique</a:t>
            </a:r>
            <a:r>
              <a:rPr lang="fr-CA" sz="2300" dirty="0"/>
              <a:t>, activité physique, consommation d’alcool et de drogues, etc.)</a:t>
            </a:r>
          </a:p>
          <a:p>
            <a:r>
              <a:rPr lang="fr-CA" sz="2300" dirty="0" smtClean="0"/>
              <a:t>Informations </a:t>
            </a:r>
            <a:r>
              <a:rPr lang="fr-CA" sz="2300" dirty="0"/>
              <a:t>pertinentes sur </a:t>
            </a:r>
            <a:r>
              <a:rPr lang="fr-CA" sz="2300" dirty="0" smtClean="0"/>
              <a:t>relations </a:t>
            </a:r>
            <a:r>
              <a:rPr lang="fr-CA" sz="2300" dirty="0"/>
              <a:t>de couple, </a:t>
            </a:r>
            <a:r>
              <a:rPr lang="fr-CA" sz="2300" dirty="0" smtClean="0"/>
              <a:t>et vie </a:t>
            </a:r>
            <a:r>
              <a:rPr lang="fr-CA" sz="2300" dirty="0"/>
              <a:t>de parent;</a:t>
            </a:r>
          </a:p>
          <a:p>
            <a:r>
              <a:rPr lang="fr-CA" sz="2300" dirty="0" smtClean="0">
                <a:solidFill>
                  <a:schemeClr val="accent3">
                    <a:lumMod val="75000"/>
                  </a:schemeClr>
                </a:solidFill>
              </a:rPr>
              <a:t>Rencontres </a:t>
            </a:r>
            <a:r>
              <a:rPr lang="fr-CA" sz="2300" dirty="0">
                <a:solidFill>
                  <a:schemeClr val="accent3">
                    <a:lumMod val="75000"/>
                  </a:schemeClr>
                </a:solidFill>
              </a:rPr>
              <a:t>de groupe</a:t>
            </a:r>
            <a:r>
              <a:rPr lang="fr-CA" sz="2300" dirty="0"/>
              <a:t> enrichissantes avec d’autres parents pour échanger, discuter et partager</a:t>
            </a:r>
            <a:r>
              <a:rPr lang="fr-CA" sz="2300" dirty="0" smtClean="0"/>
              <a:t>.</a:t>
            </a:r>
            <a:endParaRPr lang="fr-CA" sz="2300" dirty="0"/>
          </a:p>
        </p:txBody>
      </p:sp>
      <p:pic>
        <p:nvPicPr>
          <p:cNvPr id="5" name="Image 4" descr="Logo SIPPE"/>
          <p:cNvPicPr>
            <a:picLocks noChangeAspect="1"/>
          </p:cNvPicPr>
          <p:nvPr/>
        </p:nvPicPr>
        <p:blipFill>
          <a:blip r:embed="rId3" cstate="print">
            <a:extLst>
              <a:ext uri="{28A0092B-C50C-407E-A947-70E740481C1C}">
                <a14:useLocalDpi xmlns:a14="http://schemas.microsoft.com/office/drawing/2010/main" val="0"/>
              </a:ext>
            </a:extLst>
          </a:blip>
          <a:srcRect l="4396" t="4895" r="3847" b="4895"/>
          <a:stretch>
            <a:fillRect/>
          </a:stretch>
        </p:blipFill>
        <p:spPr bwMode="auto">
          <a:xfrm>
            <a:off x="7991856" y="107727"/>
            <a:ext cx="1045781" cy="807721"/>
          </a:xfrm>
          <a:prstGeom prst="rect">
            <a:avLst/>
          </a:prstGeom>
          <a:noFill/>
          <a:ln>
            <a:noFill/>
          </a:ln>
        </p:spPr>
      </p:pic>
    </p:spTree>
    <p:extLst>
      <p:ext uri="{BB962C8B-B14F-4D97-AF65-F5344CB8AC3E}">
        <p14:creationId xmlns:p14="http://schemas.microsoft.com/office/powerpoint/2010/main" val="152210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flipH="1">
            <a:off x="6915150" y="4523264"/>
            <a:ext cx="2228850" cy="2247900"/>
          </a:xfrm>
          <a:prstGeom prst="rect">
            <a:avLst/>
          </a:prstGeom>
        </p:spPr>
      </p:pic>
      <p:sp>
        <p:nvSpPr>
          <p:cNvPr id="5" name="Espace réservé du contenu 2"/>
          <p:cNvSpPr>
            <a:spLocks noGrp="1"/>
          </p:cNvSpPr>
          <p:nvPr>
            <p:ph idx="1"/>
          </p:nvPr>
        </p:nvSpPr>
        <p:spPr>
          <a:xfrm>
            <a:off x="764895" y="1271015"/>
            <a:ext cx="7614210" cy="4201859"/>
          </a:xfrm>
        </p:spPr>
        <p:txBody>
          <a:bodyPr>
            <a:normAutofit lnSpcReduction="10000"/>
          </a:bodyPr>
          <a:lstStyle/>
          <a:p>
            <a:pPr marL="0" indent="0">
              <a:lnSpc>
                <a:spcPct val="120000"/>
              </a:lnSpc>
              <a:spcBef>
                <a:spcPts val="1800"/>
              </a:spcBef>
              <a:buNone/>
            </a:pPr>
            <a:r>
              <a:rPr lang="fr-CA" dirty="0"/>
              <a:t>Seulement </a:t>
            </a:r>
            <a:r>
              <a:rPr lang="fr-CA" dirty="0">
                <a:solidFill>
                  <a:schemeClr val="accent3">
                    <a:lumMod val="75000"/>
                  </a:schemeClr>
                </a:solidFill>
              </a:rPr>
              <a:t>64 % </a:t>
            </a:r>
            <a:r>
              <a:rPr lang="fr-CA" dirty="0"/>
              <a:t>des femmes enceintes éligibles à </a:t>
            </a:r>
            <a:r>
              <a:rPr lang="fr-CA" dirty="0">
                <a:solidFill>
                  <a:schemeClr val="accent3">
                    <a:lumMod val="75000"/>
                  </a:schemeClr>
                </a:solidFill>
              </a:rPr>
              <a:t>l’intervention nutritionnelle </a:t>
            </a:r>
            <a:r>
              <a:rPr lang="fr-CA" dirty="0" err="1">
                <a:solidFill>
                  <a:schemeClr val="accent3">
                    <a:lumMod val="75000"/>
                  </a:schemeClr>
                </a:solidFill>
              </a:rPr>
              <a:t>Olo</a:t>
            </a:r>
            <a:r>
              <a:rPr lang="fr-CA" dirty="0"/>
              <a:t> ont reçu ces services en </a:t>
            </a:r>
            <a:r>
              <a:rPr lang="fr-CA" dirty="0" smtClean="0"/>
              <a:t>2019-2020.</a:t>
            </a:r>
            <a:endParaRPr lang="fr-CA" dirty="0"/>
          </a:p>
          <a:p>
            <a:pPr marL="0" indent="0">
              <a:lnSpc>
                <a:spcPct val="120000"/>
              </a:lnSpc>
              <a:spcBef>
                <a:spcPts val="1800"/>
              </a:spcBef>
              <a:buNone/>
            </a:pPr>
            <a:r>
              <a:rPr lang="fr-CA" dirty="0"/>
              <a:t>Actuellement, </a:t>
            </a:r>
            <a:r>
              <a:rPr lang="fr-CA" dirty="0">
                <a:solidFill>
                  <a:schemeClr val="accent3">
                    <a:lumMod val="75000"/>
                  </a:schemeClr>
                </a:solidFill>
              </a:rPr>
              <a:t>l’intervention du programme SIPPE </a:t>
            </a:r>
            <a:r>
              <a:rPr lang="fr-CA" dirty="0"/>
              <a:t>auprès des familles éligibles débute autour de la </a:t>
            </a:r>
            <a:r>
              <a:rPr lang="fr-CA" dirty="0">
                <a:solidFill>
                  <a:schemeClr val="accent3">
                    <a:lumMod val="75000"/>
                  </a:schemeClr>
                </a:solidFill>
              </a:rPr>
              <a:t>20</a:t>
            </a:r>
            <a:r>
              <a:rPr lang="fr-CA" baseline="30000" dirty="0">
                <a:solidFill>
                  <a:schemeClr val="accent3">
                    <a:lumMod val="75000"/>
                  </a:schemeClr>
                </a:solidFill>
              </a:rPr>
              <a:t>ième</a:t>
            </a:r>
            <a:r>
              <a:rPr lang="fr-CA" dirty="0">
                <a:solidFill>
                  <a:schemeClr val="accent3">
                    <a:lumMod val="75000"/>
                  </a:schemeClr>
                </a:solidFill>
              </a:rPr>
              <a:t> semaine de grossesse </a:t>
            </a:r>
            <a:r>
              <a:rPr lang="fr-CA" dirty="0"/>
              <a:t>alors qu’il est recommandé de débuter l’intervention dès la </a:t>
            </a:r>
            <a:r>
              <a:rPr lang="fr-CA" dirty="0">
                <a:solidFill>
                  <a:schemeClr val="accent3">
                    <a:lumMod val="75000"/>
                  </a:schemeClr>
                </a:solidFill>
              </a:rPr>
              <a:t>12</a:t>
            </a:r>
            <a:r>
              <a:rPr lang="fr-CA" baseline="30000" dirty="0">
                <a:solidFill>
                  <a:schemeClr val="accent3">
                    <a:lumMod val="75000"/>
                  </a:schemeClr>
                </a:solidFill>
              </a:rPr>
              <a:t>ième</a:t>
            </a:r>
            <a:r>
              <a:rPr lang="fr-CA" dirty="0">
                <a:solidFill>
                  <a:schemeClr val="accent3">
                    <a:lumMod val="75000"/>
                  </a:schemeClr>
                </a:solidFill>
              </a:rPr>
              <a:t> semaine de </a:t>
            </a:r>
            <a:r>
              <a:rPr lang="fr-CA" dirty="0" smtClean="0">
                <a:solidFill>
                  <a:schemeClr val="accent3">
                    <a:lumMod val="75000"/>
                  </a:schemeClr>
                </a:solidFill>
              </a:rPr>
              <a:t>grossesse</a:t>
            </a:r>
            <a:r>
              <a:rPr lang="fr-CA" dirty="0" smtClean="0"/>
              <a:t>. </a:t>
            </a:r>
            <a:endParaRPr lang="fr-CA" dirty="0"/>
          </a:p>
          <a:p>
            <a:endParaRPr lang="fr-CA" dirty="0"/>
          </a:p>
        </p:txBody>
      </p:sp>
      <p:sp>
        <p:nvSpPr>
          <p:cNvPr id="7" name="Titre 1"/>
          <p:cNvSpPr>
            <a:spLocks noGrp="1"/>
          </p:cNvSpPr>
          <p:nvPr>
            <p:ph type="title"/>
          </p:nvPr>
        </p:nvSpPr>
        <p:spPr>
          <a:xfrm>
            <a:off x="2960198" y="466821"/>
            <a:ext cx="3223604" cy="506956"/>
          </a:xfrm>
        </p:spPr>
        <p:txBody>
          <a:bodyPr>
            <a:normAutofit fontScale="90000"/>
          </a:bodyPr>
          <a:lstStyle/>
          <a:p>
            <a:r>
              <a:rPr lang="fr-CA" dirty="0">
                <a:solidFill>
                  <a:schemeClr val="accent3">
                    <a:lumMod val="75000"/>
                  </a:schemeClr>
                </a:solidFill>
                <a:latin typeface="+mn-lt"/>
              </a:rPr>
              <a:t>Quelques </a:t>
            </a:r>
            <a:r>
              <a:rPr lang="fr-CA" dirty="0" smtClean="0">
                <a:solidFill>
                  <a:schemeClr val="accent3">
                    <a:lumMod val="75000"/>
                  </a:schemeClr>
                </a:solidFill>
                <a:latin typeface="+mn-lt"/>
              </a:rPr>
              <a:t>faits</a:t>
            </a:r>
            <a:endParaRPr lang="fr-CA" dirty="0">
              <a:solidFill>
                <a:schemeClr val="accent3">
                  <a:lumMod val="75000"/>
                </a:schemeClr>
              </a:solidFill>
              <a:latin typeface="+mn-lt"/>
            </a:endParaRPr>
          </a:p>
        </p:txBody>
      </p:sp>
    </p:spTree>
    <p:extLst>
      <p:ext uri="{BB962C8B-B14F-4D97-AF65-F5344CB8AC3E}">
        <p14:creationId xmlns:p14="http://schemas.microsoft.com/office/powerpoint/2010/main" val="164521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l="5264" t="4649"/>
          <a:stretch/>
        </p:blipFill>
        <p:spPr>
          <a:xfrm>
            <a:off x="6391656" y="423800"/>
            <a:ext cx="2002536" cy="1620014"/>
          </a:xfrm>
          <a:prstGeom prst="rect">
            <a:avLst/>
          </a:prstGeom>
        </p:spPr>
      </p:pic>
      <p:sp>
        <p:nvSpPr>
          <p:cNvPr id="2" name="Titre 1"/>
          <p:cNvSpPr>
            <a:spLocks noGrp="1"/>
          </p:cNvSpPr>
          <p:nvPr>
            <p:ph type="title"/>
          </p:nvPr>
        </p:nvSpPr>
        <p:spPr>
          <a:xfrm>
            <a:off x="550564" y="1023178"/>
            <a:ext cx="5694788" cy="585850"/>
          </a:xfrm>
        </p:spPr>
        <p:txBody>
          <a:bodyPr>
            <a:noAutofit/>
          </a:bodyPr>
          <a:lstStyle/>
          <a:p>
            <a:r>
              <a:rPr lang="fr-CA" sz="3200" dirty="0">
                <a:solidFill>
                  <a:schemeClr val="accent3">
                    <a:lumMod val="75000"/>
                  </a:schemeClr>
                </a:solidFill>
                <a:latin typeface="+mn-lt"/>
              </a:rPr>
              <a:t>Objectifs spécifiques du service Ma </a:t>
            </a:r>
            <a:r>
              <a:rPr lang="fr-CA" sz="3200" dirty="0" smtClean="0">
                <a:solidFill>
                  <a:schemeClr val="accent3">
                    <a:lumMod val="75000"/>
                  </a:schemeClr>
                </a:solidFill>
                <a:latin typeface="+mn-lt"/>
              </a:rPr>
              <a:t>grossesse</a:t>
            </a:r>
            <a:endParaRPr lang="fr-CA" sz="3600" dirty="0"/>
          </a:p>
        </p:txBody>
      </p:sp>
      <p:sp>
        <p:nvSpPr>
          <p:cNvPr id="3" name="Espace réservé du contenu 2"/>
          <p:cNvSpPr>
            <a:spLocks noGrp="1"/>
          </p:cNvSpPr>
          <p:nvPr>
            <p:ph idx="1"/>
          </p:nvPr>
        </p:nvSpPr>
        <p:spPr>
          <a:xfrm>
            <a:off x="650186" y="2154809"/>
            <a:ext cx="7843628" cy="4351338"/>
          </a:xfrm>
        </p:spPr>
        <p:txBody>
          <a:bodyPr>
            <a:normAutofit fontScale="92500" lnSpcReduction="20000"/>
          </a:bodyPr>
          <a:lstStyle/>
          <a:p>
            <a:pPr marL="0" indent="0">
              <a:buNone/>
            </a:pPr>
            <a:r>
              <a:rPr lang="fr-CA" sz="3000" dirty="0" smtClean="0"/>
              <a:t>Identifier </a:t>
            </a:r>
            <a:r>
              <a:rPr lang="fr-CA" sz="3000" dirty="0"/>
              <a:t>les femmes enceintes </a:t>
            </a:r>
            <a:r>
              <a:rPr lang="fr-CA" sz="3000" dirty="0">
                <a:solidFill>
                  <a:schemeClr val="accent3">
                    <a:lumMod val="75000"/>
                  </a:schemeClr>
                </a:solidFill>
              </a:rPr>
              <a:t>le plus tôt possible </a:t>
            </a:r>
            <a:r>
              <a:rPr lang="fr-CA" sz="3000" dirty="0"/>
              <a:t>au cours de leur grossesse afin de mieux cibler leurs besoins et leur offrir les services appropriés :</a:t>
            </a:r>
          </a:p>
          <a:p>
            <a:r>
              <a:rPr lang="fr-CA" dirty="0" smtClean="0"/>
              <a:t>un </a:t>
            </a:r>
            <a:r>
              <a:rPr lang="fr-CA" dirty="0">
                <a:solidFill>
                  <a:schemeClr val="accent3">
                    <a:lumMod val="75000"/>
                  </a:schemeClr>
                </a:solidFill>
              </a:rPr>
              <a:t>suivi obstétrical </a:t>
            </a:r>
            <a:r>
              <a:rPr lang="fr-CA" dirty="0"/>
              <a:t>dès le 1er trimestre</a:t>
            </a:r>
            <a:r>
              <a:rPr lang="fr-CA" dirty="0" smtClean="0"/>
              <a:t>;</a:t>
            </a:r>
          </a:p>
          <a:p>
            <a:r>
              <a:rPr lang="fr-CA" dirty="0" smtClean="0"/>
              <a:t>des </a:t>
            </a:r>
            <a:r>
              <a:rPr lang="fr-CA" dirty="0">
                <a:solidFill>
                  <a:schemeClr val="accent3">
                    <a:lumMod val="75000"/>
                  </a:schemeClr>
                </a:solidFill>
              </a:rPr>
              <a:t>services universels en périnatalité</a:t>
            </a:r>
            <a:r>
              <a:rPr lang="fr-CA" dirty="0"/>
              <a:t> (ex.: </a:t>
            </a:r>
            <a:r>
              <a:rPr lang="fr-CA" dirty="0" smtClean="0"/>
              <a:t>rencontres </a:t>
            </a:r>
            <a:r>
              <a:rPr lang="fr-CA" dirty="0"/>
              <a:t>prénatales, préparation à l’allaitement</a:t>
            </a:r>
            <a:r>
              <a:rPr lang="fr-CA" dirty="0" smtClean="0"/>
              <a:t>);</a:t>
            </a:r>
          </a:p>
          <a:p>
            <a:r>
              <a:rPr lang="fr-CA" dirty="0" smtClean="0"/>
              <a:t>des </a:t>
            </a:r>
            <a:r>
              <a:rPr lang="fr-CA" dirty="0"/>
              <a:t>services destinés aux clientèles en contexte de vulnérabilité (ex. : </a:t>
            </a:r>
            <a:r>
              <a:rPr lang="fr-CA" dirty="0">
                <a:solidFill>
                  <a:schemeClr val="accent3">
                    <a:lumMod val="75000"/>
                  </a:schemeClr>
                </a:solidFill>
              </a:rPr>
              <a:t>services intégrés en périnatalité et pour la petite enfance</a:t>
            </a:r>
            <a:r>
              <a:rPr lang="fr-CA" dirty="0"/>
              <a:t>, suivi </a:t>
            </a:r>
            <a:r>
              <a:rPr lang="fr-CA" dirty="0" err="1">
                <a:solidFill>
                  <a:schemeClr val="accent3">
                    <a:lumMod val="75000"/>
                  </a:schemeClr>
                </a:solidFill>
              </a:rPr>
              <a:t>Olo</a:t>
            </a:r>
            <a:r>
              <a:rPr lang="fr-CA" dirty="0" smtClean="0"/>
              <a:t>);</a:t>
            </a:r>
          </a:p>
          <a:p>
            <a:r>
              <a:rPr lang="fr-CA" dirty="0" smtClean="0"/>
              <a:t>des </a:t>
            </a:r>
            <a:r>
              <a:rPr lang="fr-CA" dirty="0"/>
              <a:t>services permettant de répondre à des </a:t>
            </a:r>
            <a:r>
              <a:rPr lang="fr-CA" dirty="0">
                <a:solidFill>
                  <a:schemeClr val="accent3">
                    <a:lumMod val="75000"/>
                  </a:schemeClr>
                </a:solidFill>
              </a:rPr>
              <a:t>besoins spécifiques </a:t>
            </a:r>
            <a:r>
              <a:rPr lang="fr-CA" dirty="0"/>
              <a:t>(ex. : cessation tabagique, consommation d’alcool</a:t>
            </a:r>
            <a:r>
              <a:rPr lang="fr-CA" dirty="0" smtClean="0"/>
              <a:t>).</a:t>
            </a:r>
            <a:endParaRPr lang="fr-CA" dirty="0"/>
          </a:p>
        </p:txBody>
      </p:sp>
    </p:spTree>
    <p:extLst>
      <p:ext uri="{BB962C8B-B14F-4D97-AF65-F5344CB8AC3E}">
        <p14:creationId xmlns:p14="http://schemas.microsoft.com/office/powerpoint/2010/main" val="67828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2767" y="173103"/>
            <a:ext cx="1918677" cy="659002"/>
          </a:xfrm>
        </p:spPr>
        <p:txBody>
          <a:bodyPr>
            <a:normAutofit/>
          </a:bodyPr>
          <a:lstStyle/>
          <a:p>
            <a:r>
              <a:rPr lang="fr-CA" sz="3200" dirty="0" smtClean="0">
                <a:solidFill>
                  <a:schemeClr val="accent3">
                    <a:lumMod val="75000"/>
                  </a:schemeClr>
                </a:solidFill>
                <a:latin typeface="+mn-lt"/>
              </a:rPr>
              <a:t>Modalités</a:t>
            </a:r>
            <a:endParaRPr lang="fr-CA" sz="3200" dirty="0">
              <a:solidFill>
                <a:schemeClr val="accent3">
                  <a:lumMod val="75000"/>
                </a:schemeClr>
              </a:solidFill>
              <a:latin typeface="+mn-lt"/>
            </a:endParaRPr>
          </a:p>
        </p:txBody>
      </p:sp>
      <p:sp>
        <p:nvSpPr>
          <p:cNvPr id="3" name="Espace réservé du contenu 2"/>
          <p:cNvSpPr>
            <a:spLocks noGrp="1"/>
          </p:cNvSpPr>
          <p:nvPr>
            <p:ph idx="1"/>
          </p:nvPr>
        </p:nvSpPr>
        <p:spPr>
          <a:xfrm>
            <a:off x="349396" y="1024129"/>
            <a:ext cx="8465420" cy="4476178"/>
          </a:xfrm>
        </p:spPr>
        <p:txBody>
          <a:bodyPr>
            <a:normAutofit/>
          </a:bodyPr>
          <a:lstStyle/>
          <a:p>
            <a:pPr marL="457200" indent="-457200">
              <a:buFont typeface="+mj-lt"/>
              <a:buAutoNum type="arabicPeriod"/>
            </a:pPr>
            <a:r>
              <a:rPr lang="fr-CA" sz="2400" dirty="0" smtClean="0"/>
              <a:t>Le </a:t>
            </a:r>
            <a:r>
              <a:rPr lang="fr-CA" sz="2400" dirty="0"/>
              <a:t>formulaire Ma grossesse est hébergé dans une plate-forme web et est disponible à la population du Québec (</a:t>
            </a:r>
            <a:r>
              <a:rPr lang="fr-CA" sz="2400" dirty="0">
                <a:hlinkClick r:id="rId3"/>
              </a:rPr>
              <a:t>https://</a:t>
            </a:r>
            <a:r>
              <a:rPr lang="fr-CA" sz="2400" dirty="0" smtClean="0">
                <a:hlinkClick r:id="rId3"/>
              </a:rPr>
              <a:t>www.quebec.ca/famille-et-soutien-aux-personnes/grossesse-et-parentalite/service-ma-grossesse</a:t>
            </a:r>
            <a:r>
              <a:rPr lang="fr-CA" sz="2400" dirty="0" smtClean="0"/>
              <a:t>). </a:t>
            </a:r>
          </a:p>
          <a:p>
            <a:pPr lvl="1">
              <a:buFont typeface="Wingdings" panose="05000000000000000000" pitchFamily="2" charset="2"/>
              <a:buChar char="ð"/>
            </a:pPr>
            <a:r>
              <a:rPr lang="fr-CA" sz="2000" dirty="0" smtClean="0"/>
              <a:t>Il </a:t>
            </a:r>
            <a:r>
              <a:rPr lang="fr-CA" sz="2000" dirty="0"/>
              <a:t>peut être complété par la femme enceinte dès la nouvelle de la </a:t>
            </a:r>
            <a:r>
              <a:rPr lang="fr-CA" sz="2000" dirty="0" smtClean="0"/>
              <a:t>     grossesse</a:t>
            </a:r>
            <a:r>
              <a:rPr lang="fr-CA" sz="2000" dirty="0"/>
              <a:t>. </a:t>
            </a:r>
            <a:endParaRPr lang="fr-CA" sz="2000" dirty="0" smtClean="0"/>
          </a:p>
          <a:p>
            <a:pPr lvl="1">
              <a:buFont typeface="Wingdings" panose="05000000000000000000" pitchFamily="2" charset="2"/>
              <a:buChar char="ð"/>
            </a:pPr>
            <a:r>
              <a:rPr lang="fr-CA" sz="2000" dirty="0" smtClean="0"/>
              <a:t>Au </a:t>
            </a:r>
            <a:r>
              <a:rPr lang="fr-CA" sz="2000" dirty="0"/>
              <a:t>besoin, un professionnel de la santé peut remplir le formulaire pour la femme enceinte ou l’accompagner à le faire. </a:t>
            </a:r>
            <a:endParaRPr lang="fr-CA" sz="2000" dirty="0" smtClean="0"/>
          </a:p>
          <a:p>
            <a:pPr marL="457200" indent="-457200">
              <a:buFont typeface="+mj-lt"/>
              <a:buAutoNum type="arabicPeriod" startAt="2"/>
            </a:pPr>
            <a:r>
              <a:rPr lang="fr-CA" sz="2400" dirty="0" smtClean="0"/>
              <a:t>L’intervenante </a:t>
            </a:r>
            <a:r>
              <a:rPr lang="fr-CA" sz="2400" dirty="0"/>
              <a:t>Ma grossesse du CI(U)SSS reçoit le formulaire rempli. Au besoin, elle contacte la femme enceinte pour compléter l’identification de ses besoins. </a:t>
            </a:r>
          </a:p>
          <a:p>
            <a:pPr marL="457200" indent="-457200">
              <a:buFont typeface="+mj-lt"/>
              <a:buAutoNum type="arabicPeriod" startAt="2"/>
            </a:pPr>
            <a:r>
              <a:rPr lang="fr-CA" sz="2400" dirty="0" smtClean="0"/>
              <a:t>La </a:t>
            </a:r>
            <a:r>
              <a:rPr lang="fr-CA" sz="2400" dirty="0"/>
              <a:t>femme enceinte est dirigée vers les </a:t>
            </a:r>
            <a:r>
              <a:rPr lang="fr-CA" sz="2400" dirty="0">
                <a:solidFill>
                  <a:schemeClr val="accent3">
                    <a:lumMod val="75000"/>
                  </a:schemeClr>
                </a:solidFill>
              </a:rPr>
              <a:t>ressources appropriées</a:t>
            </a:r>
            <a:r>
              <a:rPr lang="fr-CA" sz="2400" dirty="0"/>
              <a:t>.</a:t>
            </a:r>
          </a:p>
        </p:txBody>
      </p:sp>
      <p:pic>
        <p:nvPicPr>
          <p:cNvPr id="4" name="Image 3"/>
          <p:cNvPicPr>
            <a:picLocks noChangeAspect="1"/>
          </p:cNvPicPr>
          <p:nvPr/>
        </p:nvPicPr>
        <p:blipFill>
          <a:blip r:embed="rId4"/>
          <a:stretch>
            <a:fillRect/>
          </a:stretch>
        </p:blipFill>
        <p:spPr>
          <a:xfrm>
            <a:off x="3986783" y="5175504"/>
            <a:ext cx="2245805" cy="1579308"/>
          </a:xfrm>
          <a:prstGeom prst="rect">
            <a:avLst/>
          </a:prstGeom>
        </p:spPr>
      </p:pic>
    </p:spTree>
    <p:extLst>
      <p:ext uri="{BB962C8B-B14F-4D97-AF65-F5344CB8AC3E}">
        <p14:creationId xmlns:p14="http://schemas.microsoft.com/office/powerpoint/2010/main" val="3844536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DSP Classique 1">
  <a:themeElements>
    <a:clrScheme name="Couleurs DSP">
      <a:dk1>
        <a:sysClr val="windowText" lastClr="000000"/>
      </a:dk1>
      <a:lt1>
        <a:srgbClr val="FFFCF8"/>
      </a:lt1>
      <a:dk2>
        <a:srgbClr val="DA291C"/>
      </a:dk2>
      <a:lt2>
        <a:srgbClr val="CCB0A2"/>
      </a:lt2>
      <a:accent1>
        <a:srgbClr val="EF7622"/>
      </a:accent1>
      <a:accent2>
        <a:srgbClr val="C4D600"/>
      </a:accent2>
      <a:accent3>
        <a:srgbClr val="089AAD"/>
      </a:accent3>
      <a:accent4>
        <a:srgbClr val="645180"/>
      </a:accent4>
      <a:accent5>
        <a:srgbClr val="342B2B"/>
      </a:accent5>
      <a:accent6>
        <a:srgbClr val="A09989"/>
      </a:accent6>
      <a:hlink>
        <a:srgbClr val="089AAD"/>
      </a:hlink>
      <a:folHlink>
        <a:srgbClr val="7DCFD8"/>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DSP classique 2022" id="{53DAD780-6237-44BE-B5D9-792AD8B34255}" vid="{38189D67-4AB9-4552-811C-72D510C65754}"/>
    </a:ext>
  </a:extLst>
</a:theme>
</file>

<file path=ppt/theme/theme2.xml><?xml version="1.0" encoding="utf-8"?>
<a:theme xmlns:a="http://schemas.openxmlformats.org/drawingml/2006/main" name="Thème DSP classique 2">
  <a:themeElements>
    <a:clrScheme name="Direction santé publique">
      <a:dk1>
        <a:sysClr val="windowText" lastClr="000000"/>
      </a:dk1>
      <a:lt1>
        <a:srgbClr val="FFFCF8"/>
      </a:lt1>
      <a:dk2>
        <a:srgbClr val="D5001A"/>
      </a:dk2>
      <a:lt2>
        <a:srgbClr val="CCB0A2"/>
      </a:lt2>
      <a:accent1>
        <a:srgbClr val="EF7622"/>
      </a:accent1>
      <a:accent2>
        <a:srgbClr val="7DCFD8"/>
      </a:accent2>
      <a:accent3>
        <a:srgbClr val="88CDAA"/>
      </a:accent3>
      <a:accent4>
        <a:srgbClr val="645180"/>
      </a:accent4>
      <a:accent5>
        <a:srgbClr val="342B2B"/>
      </a:accent5>
      <a:accent6>
        <a:srgbClr val="A09989"/>
      </a:accent6>
      <a:hlink>
        <a:srgbClr val="4C7939"/>
      </a:hlink>
      <a:folHlink>
        <a:srgbClr val="C4D600"/>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arit DSP classique 2022" id="{53DAD780-6237-44BE-B5D9-792AD8B34255}" vid="{F6E958A4-A28D-4666-B0BC-3E40359C02E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F0D6529C20B468B5C045A8861BFF9" ma:contentTypeVersion="19" ma:contentTypeDescription="Create a new document." ma:contentTypeScope="" ma:versionID="c4faca82826920f948261f424b204c1f">
  <xsd:schema xmlns:xsd="http://www.w3.org/2001/XMLSchema" xmlns:xs="http://www.w3.org/2001/XMLSchema" xmlns:p="http://schemas.microsoft.com/office/2006/metadata/properties" xmlns:ns2="ced96a9a-fd2b-4a6c-9363-d359c546e55a" xmlns:ns3="859330d1-4b50-4cdf-8d6d-cfc21a50dddd" targetNamespace="http://schemas.microsoft.com/office/2006/metadata/properties" ma:root="true" ma:fieldsID="d0eb317df55a9162459a389cab96709d" ns2:_="" ns3:_="">
    <xsd:import namespace="ced96a9a-fd2b-4a6c-9363-d359c546e55a"/>
    <xsd:import namespace="859330d1-4b50-4cdf-8d6d-cfc21a50dd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ien" minOccurs="0"/>
                <xsd:element ref="ns2:Descrip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96a9a-fd2b-4a6c-9363-d359c546e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ien" ma:index="18" nillable="true" ma:displayName="Lien" ma:format="Hyperlink" ma:internalName="Lien">
      <xsd:complexType>
        <xsd:complexContent>
          <xsd:extension base="dms:URL">
            <xsd:sequence>
              <xsd:element name="Url" type="dms:ValidUrl" minOccurs="0" nillable="true"/>
              <xsd:element name="Description" type="xsd:string" nillable="true"/>
            </xsd:sequence>
          </xsd:extension>
        </xsd:complexContent>
      </xsd:complexType>
    </xsd:element>
    <xsd:element name="Description" ma:index="19" nillable="true" ma:displayName="Description" ma:format="Dropdown" ma:internalName="Description">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59330d1-4b50-4cdf-8d6d-cfc21a50dd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e8c4a4e-0aee-44d8-b696-6c3e56f6379c}" ma:internalName="TaxCatchAll" ma:showField="CatchAllData" ma:web="859330d1-4b50-4cdf-8d6d-cfc21a50dd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en xmlns="ced96a9a-fd2b-4a6c-9363-d359c546e55a">
      <Url xsi:nil="true"/>
      <Description xsi:nil="true"/>
    </Lien>
    <SharedWithUsers xmlns="859330d1-4b50-4cdf-8d6d-cfc21a50dddd">
      <UserInfo>
        <DisplayName/>
        <AccountId xsi:nil="true"/>
        <AccountType/>
      </UserInfo>
    </SharedWithUsers>
    <MediaLengthInSeconds xmlns="ced96a9a-fd2b-4a6c-9363-d359c546e55a" xsi:nil="true"/>
    <Date xmlns="ced96a9a-fd2b-4a6c-9363-d359c546e55a" xsi:nil="true"/>
    <Description xmlns="ced96a9a-fd2b-4a6c-9363-d359c546e55a" xsi:nil="true"/>
    <TaxCatchAll xmlns="859330d1-4b50-4cdf-8d6d-cfc21a50dddd" xsi:nil="true"/>
    <lcf76f155ced4ddcb4097134ff3c332f xmlns="ced96a9a-fd2b-4a6c-9363-d359c546e5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E01909-E76D-4EFE-917D-AEBE4970C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96a9a-fd2b-4a6c-9363-d359c546e55a"/>
    <ds:schemaRef ds:uri="859330d1-4b50-4cdf-8d6d-cfc21a50d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86FA8C-010E-490B-8223-952134B894FB}">
  <ds:schemaRefs>
    <ds:schemaRef ds:uri="http://schemas.microsoft.com/sharepoint/v3/contenttype/forms"/>
  </ds:schemaRefs>
</ds:datastoreItem>
</file>

<file path=customXml/itemProps3.xml><?xml version="1.0" encoding="utf-8"?>
<ds:datastoreItem xmlns:ds="http://schemas.openxmlformats.org/officeDocument/2006/customXml" ds:itemID="{C88D05E7-1A20-4EB2-9B41-F8BADF98C54A}">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ced96a9a-fd2b-4a6c-9363-d359c546e55a"/>
    <ds:schemaRef ds:uri="http://schemas.openxmlformats.org/package/2006/metadata/core-properties"/>
    <ds:schemaRef ds:uri="http://purl.org/dc/elements/1.1/"/>
    <ds:schemaRef ds:uri="859330d1-4b50-4cdf-8d6d-cfc21a50dd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Gabarit DSPu classique 2022</Template>
  <TotalTime>5758</TotalTime>
  <Words>1201</Words>
  <Application>Microsoft Office PowerPoint</Application>
  <PresentationFormat>Affichage à l'écran (4:3)</PresentationFormat>
  <Paragraphs>99</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17</vt:i4>
      </vt:variant>
    </vt:vector>
  </HeadingPairs>
  <TitlesOfParts>
    <vt:vector size="23" baseType="lpstr">
      <vt:lpstr>Arial Unicode MS</vt:lpstr>
      <vt:lpstr>Arial</vt:lpstr>
      <vt:lpstr>Calibri</vt:lpstr>
      <vt:lpstr>Wingdings</vt:lpstr>
      <vt:lpstr>Thème DSP Classique 1</vt:lpstr>
      <vt:lpstr>Thème DSP classique 2</vt:lpstr>
      <vt:lpstr>Présentation PowerPoint</vt:lpstr>
      <vt:lpstr>Quelques constats</vt:lpstr>
      <vt:lpstr>But ultime de l’avis de grossesse</vt:lpstr>
      <vt:lpstr>But ultime de l’avis de grossesse</vt:lpstr>
      <vt:lpstr>Le suivi Olo en quelques mots…</vt:lpstr>
      <vt:lpstr>Le suivi des SIPPE en quelques mots…</vt:lpstr>
      <vt:lpstr>Quelques faits</vt:lpstr>
      <vt:lpstr>Objectifs spécifiques du service Ma grossesse</vt:lpstr>
      <vt:lpstr>Modalités</vt:lpstr>
      <vt:lpstr>Présentation PowerPoint</vt:lpstr>
      <vt:lpstr>Présentation PowerPoint</vt:lpstr>
      <vt:lpstr>Présentation PowerPoint</vt:lpstr>
      <vt:lpstr>Soutien souhaité des pharmacies </vt:lpstr>
      <vt:lpstr>Soutien souhaité des pharmacies </vt:lpstr>
      <vt:lpstr>Soutien souhaité des pharmacies </vt:lpstr>
      <vt:lpstr>Soutien souhaité des pharmacies </vt:lpstr>
      <vt:lpstr>Merci de votre collaboration !</vt:lpstr>
    </vt:vector>
  </TitlesOfParts>
  <Company>CISSS de la Montérégie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Hallé</dc:creator>
  <cp:lastModifiedBy>Julie Hallé</cp:lastModifiedBy>
  <cp:revision>34</cp:revision>
  <dcterms:created xsi:type="dcterms:W3CDTF">2022-12-02T19:49:01Z</dcterms:created>
  <dcterms:modified xsi:type="dcterms:W3CDTF">2023-01-17T22:54:03Z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0x010100D33F0D6529C20B468B5C045A8861BFF9</vt:lpwstr>
  </property>
  <property fmtid="{D5CDD505-2E9C-101B-9397-08002B2CF9AE}" pid="3" name="Order">
    <vt:r8>59300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